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393" r:id="rId2"/>
    <p:sldId id="338" r:id="rId3"/>
    <p:sldId id="358" r:id="rId4"/>
    <p:sldId id="363" r:id="rId5"/>
    <p:sldId id="465" r:id="rId6"/>
    <p:sldId id="364" r:id="rId7"/>
    <p:sldId id="466" r:id="rId8"/>
    <p:sldId id="365" r:id="rId9"/>
    <p:sldId id="4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468" r:id="rId18"/>
    <p:sldId id="300" r:id="rId19"/>
    <p:sldId id="444" r:id="rId20"/>
    <p:sldId id="305" r:id="rId21"/>
    <p:sldId id="445" r:id="rId22"/>
    <p:sldId id="446" r:id="rId23"/>
    <p:sldId id="256" r:id="rId24"/>
    <p:sldId id="257" r:id="rId25"/>
    <p:sldId id="266" r:id="rId26"/>
    <p:sldId id="263" r:id="rId27"/>
    <p:sldId id="264" r:id="rId28"/>
    <p:sldId id="470" r:id="rId29"/>
    <p:sldId id="394" r:id="rId30"/>
    <p:sldId id="461" r:id="rId31"/>
    <p:sldId id="460" r:id="rId32"/>
    <p:sldId id="462" r:id="rId33"/>
    <p:sldId id="463" r:id="rId34"/>
    <p:sldId id="464" r:id="rId35"/>
    <p:sldId id="395" r:id="rId36"/>
    <p:sldId id="398" r:id="rId37"/>
    <p:sldId id="397" r:id="rId38"/>
    <p:sldId id="399" r:id="rId39"/>
    <p:sldId id="400" r:id="rId40"/>
    <p:sldId id="401" r:id="rId41"/>
    <p:sldId id="404" r:id="rId42"/>
    <p:sldId id="403" r:id="rId43"/>
    <p:sldId id="402" r:id="rId44"/>
    <p:sldId id="396" r:id="rId45"/>
    <p:sldId id="406" r:id="rId46"/>
    <p:sldId id="436" r:id="rId47"/>
    <p:sldId id="435" r:id="rId48"/>
    <p:sldId id="448" r:id="rId49"/>
    <p:sldId id="447" r:id="rId50"/>
    <p:sldId id="407" r:id="rId51"/>
    <p:sldId id="405" r:id="rId52"/>
    <p:sldId id="362" r:id="rId53"/>
    <p:sldId id="412" r:id="rId54"/>
    <p:sldId id="312" r:id="rId55"/>
    <p:sldId id="313" r:id="rId56"/>
    <p:sldId id="354" r:id="rId57"/>
    <p:sldId id="357" r:id="rId58"/>
    <p:sldId id="368" r:id="rId59"/>
    <p:sldId id="349" r:id="rId60"/>
    <p:sldId id="350" r:id="rId61"/>
    <p:sldId id="356" r:id="rId62"/>
    <p:sldId id="387" r:id="rId63"/>
    <p:sldId id="388" r:id="rId64"/>
    <p:sldId id="389" r:id="rId65"/>
    <p:sldId id="390" r:id="rId66"/>
    <p:sldId id="392" r:id="rId67"/>
    <p:sldId id="288" r:id="rId68"/>
    <p:sldId id="360" r:id="rId69"/>
    <p:sldId id="361" r:id="rId70"/>
    <p:sldId id="280" r:id="rId71"/>
    <p:sldId id="279" r:id="rId72"/>
    <p:sldId id="281" r:id="rId73"/>
    <p:sldId id="282" r:id="rId74"/>
    <p:sldId id="413" r:id="rId75"/>
    <p:sldId id="414" r:id="rId76"/>
    <p:sldId id="415" r:id="rId77"/>
    <p:sldId id="416" r:id="rId78"/>
    <p:sldId id="417" r:id="rId79"/>
    <p:sldId id="438" r:id="rId80"/>
    <p:sldId id="439" r:id="rId81"/>
    <p:sldId id="437" r:id="rId82"/>
    <p:sldId id="471" r:id="rId83"/>
    <p:sldId id="376" r:id="rId84"/>
    <p:sldId id="283" r:id="rId85"/>
    <p:sldId id="284" r:id="rId86"/>
    <p:sldId id="285" r:id="rId87"/>
    <p:sldId id="377" r:id="rId88"/>
    <p:sldId id="286" r:id="rId89"/>
    <p:sldId id="287" r:id="rId90"/>
    <p:sldId id="306" r:id="rId91"/>
    <p:sldId id="434" r:id="rId92"/>
    <p:sldId id="418" r:id="rId93"/>
    <p:sldId id="419" r:id="rId94"/>
    <p:sldId id="420" r:id="rId95"/>
    <p:sldId id="421" r:id="rId96"/>
    <p:sldId id="422" r:id="rId97"/>
    <p:sldId id="424" r:id="rId98"/>
    <p:sldId id="423" r:id="rId99"/>
    <p:sldId id="425" r:id="rId100"/>
    <p:sldId id="430" r:id="rId101"/>
    <p:sldId id="429" r:id="rId102"/>
    <p:sldId id="427" r:id="rId103"/>
    <p:sldId id="428" r:id="rId104"/>
    <p:sldId id="431" r:id="rId105"/>
    <p:sldId id="432" r:id="rId106"/>
    <p:sldId id="433" r:id="rId107"/>
    <p:sldId id="426" r:id="rId108"/>
    <p:sldId id="449" r:id="rId109"/>
    <p:sldId id="450" r:id="rId110"/>
    <p:sldId id="451" r:id="rId111"/>
    <p:sldId id="452" r:id="rId112"/>
    <p:sldId id="453" r:id="rId113"/>
    <p:sldId id="454" r:id="rId114"/>
    <p:sldId id="455" r:id="rId115"/>
    <p:sldId id="456" r:id="rId116"/>
    <p:sldId id="457" r:id="rId117"/>
    <p:sldId id="458" r:id="rId118"/>
    <p:sldId id="459" r:id="rId119"/>
    <p:sldId id="317" r:id="rId120"/>
    <p:sldId id="318" r:id="rId121"/>
    <p:sldId id="319" r:id="rId122"/>
    <p:sldId id="320" r:id="rId123"/>
    <p:sldId id="321" r:id="rId124"/>
    <p:sldId id="322" r:id="rId125"/>
    <p:sldId id="440" r:id="rId126"/>
    <p:sldId id="441" r:id="rId127"/>
    <p:sldId id="323" r:id="rId128"/>
    <p:sldId id="324" r:id="rId129"/>
    <p:sldId id="311" r:id="rId130"/>
    <p:sldId id="326" r:id="rId131"/>
    <p:sldId id="385" r:id="rId132"/>
    <p:sldId id="327" r:id="rId133"/>
    <p:sldId id="378" r:id="rId134"/>
    <p:sldId id="379" r:id="rId135"/>
    <p:sldId id="380" r:id="rId136"/>
    <p:sldId id="381" r:id="rId137"/>
    <p:sldId id="382" r:id="rId138"/>
    <p:sldId id="383" r:id="rId139"/>
    <p:sldId id="386" r:id="rId140"/>
    <p:sldId id="384" r:id="rId141"/>
    <p:sldId id="328" r:id="rId142"/>
    <p:sldId id="330" r:id="rId143"/>
    <p:sldId id="331" r:id="rId144"/>
    <p:sldId id="333" r:id="rId145"/>
    <p:sldId id="334" r:id="rId146"/>
    <p:sldId id="332" r:id="rId147"/>
    <p:sldId id="335" r:id="rId148"/>
    <p:sldId id="336" r:id="rId149"/>
    <p:sldId id="339" r:id="rId150"/>
    <p:sldId id="342" r:id="rId151"/>
    <p:sldId id="341" r:id="rId152"/>
    <p:sldId id="340" r:id="rId153"/>
    <p:sldId id="343" r:id="rId154"/>
    <p:sldId id="345" r:id="rId155"/>
    <p:sldId id="346" r:id="rId156"/>
    <p:sldId id="347" r:id="rId157"/>
    <p:sldId id="348" r:id="rId158"/>
  </p:sldIdLst>
  <p:sldSz cx="12192000" cy="6858000"/>
  <p:notesSz cx="7099300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4434" autoAdjust="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2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241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609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542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807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104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663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4731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2468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5693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8C05E8-7A75-4DCF-AA49-E25F73F46628}" type="slidenum">
              <a:rPr lang="en-US" altLang="th-TH"/>
              <a:pPr/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777738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E0B03-8344-4862-AB43-0EE457C0F8BC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79891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61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172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082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1335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377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48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038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92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223534-0974-4776-B8FC-5286F98BAC96}" type="datetimeFigureOut">
              <a:rPr lang="th-TH" smtClean="0"/>
              <a:t>04/01/63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950B0-B533-4FDE-A70B-1E6FCCDEA6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0113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7" r:id="rId18"/>
    <p:sldLayoutId id="2147483758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3.png"/><Relationship Id="rId4" Type="http://schemas.openxmlformats.org/officeDocument/2006/relationships/image" Target="../media/image145.w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excel%20to%20solve%20TP.xlsx" TargetMode="Externa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excel%20to%20solve%20TP.xlsx" TargetMode="Externa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excel%20to%20solve%20AP.xlsx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ps.dtc.co.th/WEB2014/main_dashboard.php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&#3605;&#3634;&#3619;&#3634;&#3591;&#3585;&#3636;&#3592;&#3585;&#3619;&#3619;&#3617;&#3650;&#3621;&#3592;&#3636;&#3626;&#3605;&#3636;&#3585;&#3626;&#3660;%209%20&#3585;&#3636;&#3592;&#3585;&#3619;&#3619;&#3617;.pdf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noahdatatech.com/leveraging-your-gps-data-using-geospatial-analytics/haversine-formula-implementation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www.zagetdoo.com/vehicle-rout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suite.google.com/marketplace/app/vehicle_routing/659197111295?pann=cwsdp&amp;hl=th" TargetMode="Externa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microsoft.com/office/2007/relationships/hdphoto" Target="../media/hdphoto2.wdp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packing.4fan.cz/#nav-1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speedyroute.com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netcalc.com/917/" TargetMode="Externa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99" y="349624"/>
            <a:ext cx="698864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การฝึกอบรมหลักสูตร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Transportation for SMEs</a:t>
            </a:r>
          </a:p>
          <a:p>
            <a:pPr algn="ctr"/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วันที่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14-16 </a:t>
            </a:r>
            <a:r>
              <a:rPr lang="th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มกราคม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2563</a:t>
            </a: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ณ โรงแรมอิสติน มักกะสัน</a:t>
            </a:r>
          </a:p>
          <a:p>
            <a:pPr algn="ctr"/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                     วิทยากร</a:t>
            </a:r>
          </a:p>
          <a:p>
            <a:pPr algn="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รองศาสตราจารย์ ดร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ไพฑูรย์ ศิริโอฬาร</a:t>
            </a:r>
          </a:p>
          <a:p>
            <a:pPr algn="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สามัญวิศวกรอุตสาหการ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87EFA-1DA6-420E-8FD4-9691D3202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1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6847" y="507565"/>
            <a:ext cx="11125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ปัจจุบันการขนส่งมีความสำคัญต่อธุรกิจเกือบทุกประเภททั้งในส่วนการจัดหาวัตถุดิบ การผลิตการขายและการจัดจำหน่าย ในหลายๆ ธุรกิจ ต้นทุนการขนส่งนับเป็นต้นทุนที่สำคัญและกระทบต่อต้นทุนรวมของผลิตภัณฑ์หรือบริการ ซึ่งโครงสร้างต้นทุนของผู้ประกอบการด้านการขนส่งจะประกอบด้วยต้นทุนดังต่อไปนี้ </a:t>
            </a:r>
          </a:p>
          <a:p>
            <a:pPr algn="thaiDist"/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 ต้นทุนคงที่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Fixed cost)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เป็นต้นทุนหรือค่าใช้จ่ายที่ไม่มีการเปลี่ยนแปลงตามปริมาณการขนส่ง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ค่าเช่าสถานที่จอดรถ ค่าประกันภัย เงินเดือนพนักงานขับรถ เป็นต้น </a:t>
            </a:r>
          </a:p>
          <a:p>
            <a:pPr algn="thaiDist"/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ju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ต้นทุนผันแปร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Variable cost)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เป็นต้นทุนหรือค่าใช้จ่ายที่มีการเปลี่ยนแปลงตามปริมาณ</a:t>
            </a:r>
          </a:p>
          <a:p>
            <a:pPr algn="ju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การให้บริการการขนส่ง เช่น ค่าน้ำมันเชื้อเพลิง ค่าซ่อมแซม ค่าน้ำมันหล่อลื่น ค่ายางรถยนต์ เป็นต้น </a:t>
            </a:r>
          </a:p>
        </p:txBody>
      </p:sp>
    </p:spTree>
    <p:extLst>
      <p:ext uri="{BB962C8B-B14F-4D97-AF65-F5344CB8AC3E}">
        <p14:creationId xmlns:p14="http://schemas.microsoft.com/office/powerpoint/2010/main" val="4148930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94"/>
            <a:ext cx="12192000" cy="64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08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94"/>
            <a:ext cx="12192000" cy="64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098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02"/>
            <a:ext cx="12192000" cy="65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74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29"/>
            <a:ext cx="12192000" cy="65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72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54"/>
            <a:ext cx="12192000" cy="65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864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59"/>
            <a:ext cx="12192000" cy="64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765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225"/>
            <a:ext cx="12192000" cy="589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267" y="4069422"/>
            <a:ext cx="2694666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996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84"/>
            <a:ext cx="12192000" cy="490203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414247" y="4666129"/>
            <a:ext cx="2675965" cy="336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28848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2762950" y="471583"/>
            <a:ext cx="60789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ctr" eaLnBrk="1" hangingPunct="1"/>
            <a:r>
              <a:rPr lang="en-US" altLang="th-TH" sz="3600" dirty="0">
                <a:latin typeface="Andalus" panose="02020603050405020304" pitchFamily="18" charset="-78"/>
              </a:rPr>
              <a:t>Distribution Resource Planning</a:t>
            </a:r>
            <a:endParaRPr lang="th-TH" altLang="th-TH" sz="3600" dirty="0">
              <a:latin typeface="Andalus" panose="02020603050405020304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3" y="1324446"/>
            <a:ext cx="9722223" cy="53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1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1" y="276540"/>
            <a:ext cx="10514216" cy="64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7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4082" y="363915"/>
            <a:ext cx="1132690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ต้นทุนรวม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Total cost)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เป็นต้นทุนหรือค่าใช้จ่ายที่รวมเอาต้นทุนคงที่และต้นทุนผันแปรเข้าไว้ด้วยกัน ถือเป็นต้นทุนการบริการขนส่งทั้งหมด ทั้งนี้รวมถึงต้นทุนเที่ยวกลับ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Backhauling cost)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ต้นทุนการขนส่งจะมากหรือน้อยเพียงใดขึ้นอยู่กับปัจจัยที่เกี่ยวข้องได้แก่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ประเภทของเชื้อเพลิงที่ใช้ในการขนส่ง 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ค่าใช้จ่ายที่เกี่ยวกับการขนส่งเที่ยวเปล่า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ปริมาณหรือน้ำหนักของสินค้าที่บรรทุก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ระยะเวลาที่ใช้ในการขนถ่ายขึ้นและลงรวมถึงค่าใช้จ่ายในส่วนที่เกี่ยวกับระยะเวลาในการรอ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ค่าใช้จ่ายที่เกี่ยวข้องกับระยะทางในการขนส่ง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ค่าใช้จ่ายที่เกี่ยวกับความรับผิดชอบต่อความเสียหาย เป็นต้น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ต้นทุนค่านํ้ามันเชื้อเพลิงเป็นต้นทุนแปรผันที่สำคัญที่ส่งผลต่อต้นทุนรวมของการขนส่งทั้งหมด เมื่อราคาเชื้อเพลิงเพิ่มสูงขึ้นทำให้ผู้ประกอบการต้องแบกรับภาระด้านต้นทุนในด้านการขนส่งสินค้าที่สูงขึ้น ดังนั้นผู้ประกอบการด้านโลจิสติกส์จะต้องมีการวางแผนกำหนดกลยุทธ์ต่าง ๆ เพื่อเพิ่มประสิทธิภาพในการขนส่ง และลดต้นทุนในการขนส่งต่อไป </a:t>
            </a:r>
          </a:p>
        </p:txBody>
      </p:sp>
    </p:spTree>
    <p:extLst>
      <p:ext uri="{BB962C8B-B14F-4D97-AF65-F5344CB8AC3E}">
        <p14:creationId xmlns:p14="http://schemas.microsoft.com/office/powerpoint/2010/main" val="3989177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5" y="121413"/>
            <a:ext cx="6400800" cy="66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77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37309" y="404813"/>
            <a:ext cx="1097279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thaiDist" eaLnBrk="1" hangingPunct="1"/>
            <a:r>
              <a:rPr lang="th-TH" altLang="th-TH" u="sng" dirty="0">
                <a:latin typeface="Angsana New" panose="02020603050405020304" pitchFamily="18" charset="-34"/>
              </a:rPr>
              <a:t>ตัวอย่างที่</a:t>
            </a:r>
            <a:r>
              <a:rPr lang="en-US" altLang="th-TH" u="sng" dirty="0">
                <a:latin typeface="Angsana New" panose="02020603050405020304" pitchFamily="18" charset="-34"/>
              </a:rPr>
              <a:t> 6</a:t>
            </a:r>
            <a:r>
              <a:rPr lang="en-US" altLang="th-TH" dirty="0">
                <a:latin typeface="Angsana New" panose="02020603050405020304" pitchFamily="18" charset="-34"/>
              </a:rPr>
              <a:t>  </a:t>
            </a:r>
            <a:r>
              <a:rPr lang="th-TH" altLang="th-TH" dirty="0">
                <a:latin typeface="Angsana New" panose="02020603050405020304" pitchFamily="18" charset="-34"/>
              </a:rPr>
              <a:t> ศูนย์กระจายสินค้ากลางแห่งหนึ่ง </a:t>
            </a:r>
            <a:r>
              <a:rPr lang="en-US" altLang="th-TH" dirty="0">
                <a:latin typeface="Angsana New" panose="02020603050405020304" pitchFamily="18" charset="-34"/>
              </a:rPr>
              <a:t> </a:t>
            </a:r>
            <a:r>
              <a:rPr lang="th-TH" altLang="th-TH" dirty="0">
                <a:latin typeface="Angsana New" panose="02020603050405020304" pitchFamily="18" charset="-34"/>
              </a:rPr>
              <a:t>เป็นจุดศูนย์กลางการขนส่งผลิตภัณฑ์ให้กับ ศูนย์กระจายสินค้าย่อย </a:t>
            </a:r>
            <a:r>
              <a:rPr lang="en-US" altLang="th-TH" dirty="0">
                <a:latin typeface="Angsana New" panose="02020603050405020304" pitchFamily="18" charset="-34"/>
              </a:rPr>
              <a:t>A  B  </a:t>
            </a:r>
            <a:r>
              <a:rPr lang="th-TH" altLang="th-TH" dirty="0">
                <a:latin typeface="Angsana New" panose="02020603050405020304" pitchFamily="18" charset="-34"/>
              </a:rPr>
              <a:t>และ </a:t>
            </a:r>
            <a:r>
              <a:rPr lang="en-US" altLang="th-TH" dirty="0">
                <a:latin typeface="Angsana New" panose="02020603050405020304" pitchFamily="18" charset="-34"/>
              </a:rPr>
              <a:t>C</a:t>
            </a:r>
            <a:r>
              <a:rPr lang="th-TH" altLang="th-TH" dirty="0">
                <a:latin typeface="Angsana New" panose="02020603050405020304" pitchFamily="18" charset="-34"/>
              </a:rPr>
              <a:t> ดังแสดงในภาพที่ </a:t>
            </a:r>
            <a:r>
              <a:rPr lang="en-US" altLang="th-TH" dirty="0">
                <a:latin typeface="Angsana New" panose="02020603050405020304" pitchFamily="18" charset="-34"/>
              </a:rPr>
              <a:t>5 </a:t>
            </a:r>
            <a:r>
              <a:rPr lang="th-TH" altLang="th-TH" dirty="0"/>
              <a:t>จากการพยากรณ์</a:t>
            </a:r>
            <a:r>
              <a:rPr lang="th-TH" altLang="th-TH" dirty="0">
                <a:latin typeface="Angsana New" panose="02020603050405020304" pitchFamily="18" charset="-34"/>
              </a:rPr>
              <a:t>ปริมาณความต้องการผลิตภัณฑ์ของแต่ละศูนย์ย่อยในช่วงระยะเวลา </a:t>
            </a:r>
            <a:r>
              <a:rPr lang="en-US" altLang="th-TH" dirty="0">
                <a:latin typeface="Angsana New" panose="02020603050405020304" pitchFamily="18" charset="-34"/>
              </a:rPr>
              <a:t>8 </a:t>
            </a:r>
            <a:r>
              <a:rPr lang="th-TH" altLang="th-TH" dirty="0">
                <a:latin typeface="Angsana New" panose="02020603050405020304" pitchFamily="18" charset="-34"/>
              </a:rPr>
              <a:t>สัปดาห์ข้างหน้า แสดงดังในตาราง จงออกแบบเวลาการขนส่งสินค้าจากศูนย์กระจายสินค้ากลางไปยังศูนย์กระจายสินค้าย่อยทั้ง </a:t>
            </a:r>
            <a:r>
              <a:rPr lang="en-US" altLang="th-TH" dirty="0">
                <a:latin typeface="Angsana New" panose="02020603050405020304" pitchFamily="18" charset="-34"/>
              </a:rPr>
              <a:t>3 </a:t>
            </a:r>
            <a:r>
              <a:rPr lang="th-TH" altLang="th-TH" dirty="0">
                <a:latin typeface="Angsana New" panose="02020603050405020304" pitchFamily="18" charset="-34"/>
              </a:rPr>
              <a:t>แห่ง                    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511675" y="2924176"/>
            <a:ext cx="2305050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ctr" eaLnBrk="1" hangingPunct="1"/>
            <a:r>
              <a:rPr lang="en-US" altLang="th-TH" sz="1800">
                <a:latin typeface="Andalus" panose="02020603050405020304" pitchFamily="18" charset="-78"/>
                <a:cs typeface="Angsana New" panose="02020603050405020304" pitchFamily="18" charset="-34"/>
              </a:rPr>
              <a:t>Central</a:t>
            </a:r>
            <a:r>
              <a:rPr lang="en-US" altLang="th-TH" sz="1800">
                <a:latin typeface="Andalus" panose="02020603050405020304" pitchFamily="18" charset="-78"/>
              </a:rPr>
              <a:t> </a:t>
            </a:r>
            <a:r>
              <a:rPr lang="en-US" altLang="th-TH" sz="1800">
                <a:latin typeface="Andalus" panose="02020603050405020304" pitchFamily="18" charset="-78"/>
                <a:cs typeface="Angsana New" panose="02020603050405020304" pitchFamily="18" charset="-34"/>
              </a:rPr>
              <a:t>Distribution</a:t>
            </a:r>
          </a:p>
          <a:p>
            <a:pPr algn="ctr" eaLnBrk="1" hangingPunct="1"/>
            <a:r>
              <a:rPr lang="en-US" altLang="th-TH">
                <a:latin typeface="Angsana New" panose="02020603050405020304" pitchFamily="18" charset="-34"/>
                <a:cs typeface="Angsana New" panose="02020603050405020304" pitchFamily="18" charset="-34"/>
              </a:rPr>
              <a:t>LT = 3 </a:t>
            </a:r>
            <a:endParaRPr lang="th-TH" altLang="th-TH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7319963" y="4899026"/>
            <a:ext cx="1295400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ctr" eaLnBrk="1" hangingPunct="1"/>
            <a:r>
              <a:rPr lang="en-US" altLang="th-TH" sz="1800">
                <a:latin typeface="Andalus" panose="02020603050405020304" pitchFamily="18" charset="-78"/>
                <a:cs typeface="Angsana New" panose="02020603050405020304" pitchFamily="18" charset="-34"/>
              </a:rPr>
              <a:t>Center C</a:t>
            </a:r>
          </a:p>
          <a:p>
            <a:pPr algn="ctr" eaLnBrk="1" hangingPunct="1"/>
            <a:r>
              <a:rPr lang="en-US" altLang="th-TH">
                <a:latin typeface="Angsana New" panose="02020603050405020304" pitchFamily="18" charset="-34"/>
                <a:cs typeface="Angsana New" panose="02020603050405020304" pitchFamily="18" charset="-34"/>
              </a:rPr>
              <a:t>LT = 2</a:t>
            </a:r>
            <a:endParaRPr lang="th-TH" altLang="th-TH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2566988" y="4868863"/>
            <a:ext cx="1295400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ctr" eaLnBrk="1" hangingPunct="1"/>
            <a:r>
              <a:rPr lang="en-US" altLang="th-TH" sz="1800">
                <a:latin typeface="Andalus" panose="02020603050405020304" pitchFamily="18" charset="-78"/>
                <a:cs typeface="Angsana New" panose="02020603050405020304" pitchFamily="18" charset="-34"/>
              </a:rPr>
              <a:t>Center A</a:t>
            </a:r>
          </a:p>
          <a:p>
            <a:pPr algn="ctr" eaLnBrk="1" hangingPunct="1"/>
            <a:r>
              <a:rPr lang="en-US" altLang="th-TH">
                <a:latin typeface="Angsana New" panose="02020603050405020304" pitchFamily="18" charset="-34"/>
                <a:cs typeface="Angsana New" panose="02020603050405020304" pitchFamily="18" charset="-34"/>
              </a:rPr>
              <a:t>LT = 1</a:t>
            </a:r>
            <a:endParaRPr lang="th-TH" altLang="th-TH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558" name="Line 7"/>
          <p:cNvSpPr>
            <a:spLocks noChangeShapeType="1"/>
          </p:cNvSpPr>
          <p:nvPr/>
        </p:nvSpPr>
        <p:spPr bwMode="auto">
          <a:xfrm flipH="1">
            <a:off x="3214689" y="4292601"/>
            <a:ext cx="158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3559" name="Line 8"/>
          <p:cNvSpPr>
            <a:spLocks noChangeShapeType="1"/>
          </p:cNvSpPr>
          <p:nvPr/>
        </p:nvSpPr>
        <p:spPr bwMode="auto">
          <a:xfrm>
            <a:off x="7896225" y="4292601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3560" name="Text Box 10"/>
          <p:cNvSpPr txBox="1">
            <a:spLocks noChangeArrowheads="1"/>
          </p:cNvSpPr>
          <p:nvPr/>
        </p:nvSpPr>
        <p:spPr bwMode="auto">
          <a:xfrm>
            <a:off x="4079876" y="5949951"/>
            <a:ext cx="4340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th-TH" altLang="th-TH" u="sng"/>
              <a:t>ภาพที่ </a:t>
            </a:r>
            <a:r>
              <a:rPr lang="en-US" altLang="th-TH" u="sng">
                <a:latin typeface="Angsana New" panose="02020603050405020304" pitchFamily="18" charset="-34"/>
                <a:cs typeface="Angsana New" panose="02020603050405020304" pitchFamily="18" charset="-34"/>
              </a:rPr>
              <a:t>5</a:t>
            </a:r>
            <a:r>
              <a:rPr lang="en-US" altLang="th-TH"/>
              <a:t> </a:t>
            </a:r>
            <a:r>
              <a:rPr lang="th-TH" altLang="th-TH"/>
              <a:t>  โครงสร้างการขนส่งผลิตภัณฑ์ </a:t>
            </a:r>
            <a:endParaRPr lang="th-TH" altLang="th-TH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561" name="Rectangle 11"/>
          <p:cNvSpPr>
            <a:spLocks noChangeArrowheads="1"/>
          </p:cNvSpPr>
          <p:nvPr/>
        </p:nvSpPr>
        <p:spPr bwMode="auto">
          <a:xfrm>
            <a:off x="5016500" y="4868863"/>
            <a:ext cx="1295400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ctr" eaLnBrk="1" hangingPunct="1"/>
            <a:r>
              <a:rPr lang="en-US" altLang="th-TH" sz="1800">
                <a:latin typeface="Andalus" panose="02020603050405020304" pitchFamily="18" charset="-78"/>
              </a:rPr>
              <a:t>Center B</a:t>
            </a:r>
            <a:endParaRPr lang="en-US" altLang="th-TH" sz="1800">
              <a:latin typeface="Andalus" panose="02020603050405020304" pitchFamily="18" charset="-78"/>
              <a:cs typeface="Angsana New" panose="02020603050405020304" pitchFamily="18" charset="-34"/>
            </a:endParaRPr>
          </a:p>
          <a:p>
            <a:pPr algn="ctr" eaLnBrk="1" hangingPunct="1"/>
            <a:r>
              <a:rPr lang="en-US" altLang="th-TH">
                <a:latin typeface="Angsana New" panose="02020603050405020304" pitchFamily="18" charset="-34"/>
                <a:cs typeface="Angsana New" panose="02020603050405020304" pitchFamily="18" charset="-34"/>
              </a:rPr>
              <a:t>LT = 1</a:t>
            </a:r>
            <a:endParaRPr lang="th-TH" altLang="th-TH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562" name="Line 12"/>
          <p:cNvSpPr>
            <a:spLocks noChangeShapeType="1"/>
          </p:cNvSpPr>
          <p:nvPr/>
        </p:nvSpPr>
        <p:spPr bwMode="auto">
          <a:xfrm flipH="1">
            <a:off x="5664200" y="4292601"/>
            <a:ext cx="1588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3563" name="Line 13"/>
          <p:cNvSpPr>
            <a:spLocks noChangeShapeType="1"/>
          </p:cNvSpPr>
          <p:nvPr/>
        </p:nvSpPr>
        <p:spPr bwMode="auto">
          <a:xfrm>
            <a:off x="3216275" y="4292600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3564" name="Line 14"/>
          <p:cNvSpPr>
            <a:spLocks noChangeShapeType="1"/>
          </p:cNvSpPr>
          <p:nvPr/>
        </p:nvSpPr>
        <p:spPr bwMode="auto">
          <a:xfrm>
            <a:off x="5664200" y="37163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54301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Group 2"/>
          <p:cNvGraphicFramePr>
            <a:graphicFrameLocks noGrp="1"/>
          </p:cNvGraphicFramePr>
          <p:nvPr>
            <p:ph sz="half" idx="1"/>
          </p:nvPr>
        </p:nvGraphicFramePr>
        <p:xfrm>
          <a:off x="4583113" y="83127"/>
          <a:ext cx="5688012" cy="2438400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us" pitchFamily="2" charset="-78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Period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8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9006" name="Group 94"/>
          <p:cNvGraphicFramePr>
            <a:graphicFrameLocks noGrp="1"/>
          </p:cNvGraphicFramePr>
          <p:nvPr>
            <p:ph sz="quarter" idx="2"/>
          </p:nvPr>
        </p:nvGraphicFramePr>
        <p:xfrm>
          <a:off x="4583113" y="2648527"/>
          <a:ext cx="5688012" cy="1828800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4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086" name="Group 174"/>
          <p:cNvGraphicFramePr>
            <a:graphicFrameLocks noGrp="1"/>
          </p:cNvGraphicFramePr>
          <p:nvPr>
            <p:ph sz="quarter" idx="3"/>
          </p:nvPr>
        </p:nvGraphicFramePr>
        <p:xfrm>
          <a:off x="4583113" y="4520191"/>
          <a:ext cx="5688012" cy="2160589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828" name="Text Box 254"/>
          <p:cNvSpPr txBox="1">
            <a:spLocks noChangeArrowheads="1"/>
          </p:cNvSpPr>
          <p:nvPr/>
        </p:nvSpPr>
        <p:spPr bwMode="auto">
          <a:xfrm>
            <a:off x="1992314" y="919741"/>
            <a:ext cx="23002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A ; Safety stock 30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120 ; Lead time 1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  <p:sp>
        <p:nvSpPr>
          <p:cNvPr id="24829" name="Text Box 255"/>
          <p:cNvSpPr txBox="1">
            <a:spLocks noChangeArrowheads="1"/>
          </p:cNvSpPr>
          <p:nvPr/>
        </p:nvSpPr>
        <p:spPr bwMode="auto">
          <a:xfrm>
            <a:off x="2063751" y="2935866"/>
            <a:ext cx="22955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B ; Safety stock 10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100 ; Lead time 1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  <p:sp>
        <p:nvSpPr>
          <p:cNvPr id="24830" name="Text Box 256"/>
          <p:cNvSpPr txBox="1">
            <a:spLocks noChangeArrowheads="1"/>
          </p:cNvSpPr>
          <p:nvPr/>
        </p:nvSpPr>
        <p:spPr bwMode="auto">
          <a:xfrm>
            <a:off x="1992313" y="4807528"/>
            <a:ext cx="2190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C ; Safety stock 5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70 ; Lead time 2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2954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0" name="Group 4"/>
          <p:cNvGraphicFramePr>
            <a:graphicFrameLocks noGrp="1"/>
          </p:cNvGraphicFramePr>
          <p:nvPr/>
        </p:nvGraphicFramePr>
        <p:xfrm>
          <a:off x="4583113" y="1773239"/>
          <a:ext cx="5688012" cy="2160589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81" name="Text Box 83"/>
          <p:cNvSpPr txBox="1">
            <a:spLocks noChangeArrowheads="1"/>
          </p:cNvSpPr>
          <p:nvPr/>
        </p:nvSpPr>
        <p:spPr bwMode="auto">
          <a:xfrm>
            <a:off x="1703389" y="1773239"/>
            <a:ext cx="2682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Central ; Safety stock 0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400 ; Lead time 3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67582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27" name="Group 267"/>
          <p:cNvGraphicFramePr>
            <a:graphicFrameLocks noGrp="1"/>
          </p:cNvGraphicFramePr>
          <p:nvPr>
            <p:ph sz="half" idx="1"/>
          </p:nvPr>
        </p:nvGraphicFramePr>
        <p:xfrm>
          <a:off x="4583113" y="83127"/>
          <a:ext cx="5688012" cy="2438400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us" pitchFamily="2" charset="-78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Period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8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1054" name="Group 94"/>
          <p:cNvGraphicFramePr>
            <a:graphicFrameLocks noGrp="1"/>
          </p:cNvGraphicFramePr>
          <p:nvPr>
            <p:ph sz="quarter" idx="2"/>
          </p:nvPr>
        </p:nvGraphicFramePr>
        <p:xfrm>
          <a:off x="4583113" y="2648527"/>
          <a:ext cx="5688012" cy="1828800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4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90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90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133" name="Group 173"/>
          <p:cNvGraphicFramePr>
            <a:graphicFrameLocks noGrp="1"/>
          </p:cNvGraphicFramePr>
          <p:nvPr>
            <p:ph sz="quarter" idx="3"/>
          </p:nvPr>
        </p:nvGraphicFramePr>
        <p:xfrm>
          <a:off x="4583113" y="4520191"/>
          <a:ext cx="5688012" cy="2160589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876" name="Text Box 252"/>
          <p:cNvSpPr txBox="1">
            <a:spLocks noChangeArrowheads="1"/>
          </p:cNvSpPr>
          <p:nvPr/>
        </p:nvSpPr>
        <p:spPr bwMode="auto">
          <a:xfrm>
            <a:off x="1992314" y="919741"/>
            <a:ext cx="23002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A ; Safety stock 30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120 ; Lead time 1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  <p:sp>
        <p:nvSpPr>
          <p:cNvPr id="26877" name="Text Box 253"/>
          <p:cNvSpPr txBox="1">
            <a:spLocks noChangeArrowheads="1"/>
          </p:cNvSpPr>
          <p:nvPr/>
        </p:nvSpPr>
        <p:spPr bwMode="auto">
          <a:xfrm>
            <a:off x="2063751" y="2935866"/>
            <a:ext cx="22955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B ; Safety stock 10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100 ; Lead time 1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  <p:sp>
        <p:nvSpPr>
          <p:cNvPr id="26878" name="Text Box 254"/>
          <p:cNvSpPr txBox="1">
            <a:spLocks noChangeArrowheads="1"/>
          </p:cNvSpPr>
          <p:nvPr/>
        </p:nvSpPr>
        <p:spPr bwMode="auto">
          <a:xfrm>
            <a:off x="1992313" y="4807528"/>
            <a:ext cx="2190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C ; Safety stock 5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70 ; Lead time 2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  <p:sp>
        <p:nvSpPr>
          <p:cNvPr id="26879" name="Line 255"/>
          <p:cNvSpPr>
            <a:spLocks noChangeShapeType="1"/>
          </p:cNvSpPr>
          <p:nvPr/>
        </p:nvSpPr>
        <p:spPr bwMode="auto">
          <a:xfrm>
            <a:off x="7464425" y="6607753"/>
            <a:ext cx="0" cy="333375"/>
          </a:xfrm>
          <a:prstGeom prst="line">
            <a:avLst/>
          </a:prstGeom>
          <a:noFill/>
          <a:ln w="28575">
            <a:solidFill>
              <a:srgbClr val="F9280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6880" name="Line 256"/>
          <p:cNvSpPr>
            <a:spLocks noChangeShapeType="1"/>
          </p:cNvSpPr>
          <p:nvPr/>
        </p:nvSpPr>
        <p:spPr bwMode="auto">
          <a:xfrm>
            <a:off x="9120188" y="6536315"/>
            <a:ext cx="0" cy="404812"/>
          </a:xfrm>
          <a:prstGeom prst="line">
            <a:avLst/>
          </a:prstGeom>
          <a:noFill/>
          <a:ln w="28575">
            <a:solidFill>
              <a:srgbClr val="F9280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cxnSp>
        <p:nvCxnSpPr>
          <p:cNvPr id="26881" name="AutoShape 258"/>
          <p:cNvCxnSpPr>
            <a:cxnSpLocks noChangeShapeType="1"/>
          </p:cNvCxnSpPr>
          <p:nvPr/>
        </p:nvCxnSpPr>
        <p:spPr bwMode="auto">
          <a:xfrm flipH="1">
            <a:off x="7608888" y="4316991"/>
            <a:ext cx="146050" cy="2624137"/>
          </a:xfrm>
          <a:prstGeom prst="bentConnector4">
            <a:avLst>
              <a:gd name="adj1" fmla="val -69569"/>
              <a:gd name="adj2" fmla="val 52815"/>
            </a:avLst>
          </a:prstGeom>
          <a:noFill/>
          <a:ln w="28575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82" name="AutoShape 259"/>
          <p:cNvCxnSpPr>
            <a:cxnSpLocks noChangeShapeType="1"/>
          </p:cNvCxnSpPr>
          <p:nvPr/>
        </p:nvCxnSpPr>
        <p:spPr bwMode="auto">
          <a:xfrm flipH="1">
            <a:off x="9336088" y="4316991"/>
            <a:ext cx="146050" cy="2624137"/>
          </a:xfrm>
          <a:prstGeom prst="bentConnector4">
            <a:avLst>
              <a:gd name="adj1" fmla="val -69569"/>
              <a:gd name="adj2" fmla="val 52815"/>
            </a:avLst>
          </a:prstGeom>
          <a:noFill/>
          <a:ln w="28575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83" name="AutoShape 260"/>
          <p:cNvCxnSpPr>
            <a:cxnSpLocks noChangeShapeType="1"/>
          </p:cNvCxnSpPr>
          <p:nvPr/>
        </p:nvCxnSpPr>
        <p:spPr bwMode="auto">
          <a:xfrm flipH="1">
            <a:off x="7175501" y="2358015"/>
            <a:ext cx="112713" cy="4583112"/>
          </a:xfrm>
          <a:prstGeom prst="bentConnector4">
            <a:avLst>
              <a:gd name="adj1" fmla="val -102819"/>
              <a:gd name="adj2" fmla="val 51611"/>
            </a:avLst>
          </a:prstGeom>
          <a:noFill/>
          <a:ln w="28575">
            <a:solidFill>
              <a:srgbClr val="99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84" name="AutoShape 261"/>
          <p:cNvCxnSpPr>
            <a:cxnSpLocks noChangeShapeType="1"/>
          </p:cNvCxnSpPr>
          <p:nvPr/>
        </p:nvCxnSpPr>
        <p:spPr bwMode="auto">
          <a:xfrm flipH="1">
            <a:off x="8904288" y="2358015"/>
            <a:ext cx="112712" cy="4583112"/>
          </a:xfrm>
          <a:prstGeom prst="bentConnector4">
            <a:avLst>
              <a:gd name="adj1" fmla="val -102819"/>
              <a:gd name="adj2" fmla="val 51611"/>
            </a:avLst>
          </a:prstGeom>
          <a:noFill/>
          <a:ln w="28575">
            <a:solidFill>
              <a:srgbClr val="99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885" name="Line 262"/>
          <p:cNvSpPr>
            <a:spLocks noChangeShapeType="1"/>
          </p:cNvSpPr>
          <p:nvPr/>
        </p:nvSpPr>
        <p:spPr bwMode="auto">
          <a:xfrm flipV="1">
            <a:off x="6672263" y="848302"/>
            <a:ext cx="21590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6886" name="Line 263"/>
          <p:cNvSpPr>
            <a:spLocks noChangeShapeType="1"/>
          </p:cNvSpPr>
          <p:nvPr/>
        </p:nvSpPr>
        <p:spPr bwMode="auto">
          <a:xfrm>
            <a:off x="6888163" y="848303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6887" name="Line 264"/>
          <p:cNvSpPr>
            <a:spLocks noChangeShapeType="1"/>
          </p:cNvSpPr>
          <p:nvPr/>
        </p:nvSpPr>
        <p:spPr bwMode="auto">
          <a:xfrm flipV="1">
            <a:off x="7175500" y="848302"/>
            <a:ext cx="21590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6888" name="Line 265"/>
          <p:cNvSpPr>
            <a:spLocks noChangeShapeType="1"/>
          </p:cNvSpPr>
          <p:nvPr/>
        </p:nvSpPr>
        <p:spPr bwMode="auto">
          <a:xfrm>
            <a:off x="7391400" y="848303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6889" name="Line 268"/>
          <p:cNvSpPr>
            <a:spLocks noChangeShapeType="1"/>
          </p:cNvSpPr>
          <p:nvPr/>
        </p:nvSpPr>
        <p:spPr bwMode="auto">
          <a:xfrm>
            <a:off x="7175500" y="1351541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6890" name="Line 269"/>
          <p:cNvSpPr>
            <a:spLocks noChangeShapeType="1"/>
          </p:cNvSpPr>
          <p:nvPr/>
        </p:nvSpPr>
        <p:spPr bwMode="auto">
          <a:xfrm>
            <a:off x="8904288" y="1351541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6891" name="Line 270"/>
          <p:cNvSpPr>
            <a:spLocks noChangeShapeType="1"/>
          </p:cNvSpPr>
          <p:nvPr/>
        </p:nvSpPr>
        <p:spPr bwMode="auto">
          <a:xfrm flipV="1">
            <a:off x="8904288" y="848302"/>
            <a:ext cx="21590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6892" name="Line 271"/>
          <p:cNvSpPr>
            <a:spLocks noChangeShapeType="1"/>
          </p:cNvSpPr>
          <p:nvPr/>
        </p:nvSpPr>
        <p:spPr bwMode="auto">
          <a:xfrm>
            <a:off x="9120188" y="848303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3728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4583113" y="1773239"/>
          <a:ext cx="5688012" cy="2160589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180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290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9" name="Text Box 81"/>
          <p:cNvSpPr txBox="1">
            <a:spLocks noChangeArrowheads="1"/>
          </p:cNvSpPr>
          <p:nvPr/>
        </p:nvSpPr>
        <p:spPr bwMode="auto">
          <a:xfrm>
            <a:off x="1703389" y="1773239"/>
            <a:ext cx="2682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Central ; Safety stock 0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400 ; Lead time 3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  <p:sp>
        <p:nvSpPr>
          <p:cNvPr id="27730" name="Line 82"/>
          <p:cNvSpPr>
            <a:spLocks noChangeShapeType="1"/>
          </p:cNvSpPr>
          <p:nvPr/>
        </p:nvSpPr>
        <p:spPr bwMode="auto">
          <a:xfrm>
            <a:off x="7032625" y="1052514"/>
            <a:ext cx="0" cy="720725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731" name="Line 83"/>
          <p:cNvSpPr>
            <a:spLocks noChangeShapeType="1"/>
          </p:cNvSpPr>
          <p:nvPr/>
        </p:nvSpPr>
        <p:spPr bwMode="auto">
          <a:xfrm>
            <a:off x="9264650" y="1052514"/>
            <a:ext cx="0" cy="7207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732" name="Line 84"/>
          <p:cNvSpPr>
            <a:spLocks noChangeShapeType="1"/>
          </p:cNvSpPr>
          <p:nvPr/>
        </p:nvSpPr>
        <p:spPr bwMode="auto">
          <a:xfrm>
            <a:off x="7391400" y="1052514"/>
            <a:ext cx="0" cy="720725"/>
          </a:xfrm>
          <a:prstGeom prst="line">
            <a:avLst/>
          </a:prstGeom>
          <a:noFill/>
          <a:ln w="28575">
            <a:solidFill>
              <a:srgbClr val="F9280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733" name="Line 85"/>
          <p:cNvSpPr>
            <a:spLocks noChangeShapeType="1"/>
          </p:cNvSpPr>
          <p:nvPr/>
        </p:nvSpPr>
        <p:spPr bwMode="auto">
          <a:xfrm>
            <a:off x="7535863" y="1052514"/>
            <a:ext cx="0" cy="7207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734" name="Line 86"/>
          <p:cNvSpPr>
            <a:spLocks noChangeShapeType="1"/>
          </p:cNvSpPr>
          <p:nvPr/>
        </p:nvSpPr>
        <p:spPr bwMode="auto">
          <a:xfrm>
            <a:off x="8759825" y="1052514"/>
            <a:ext cx="0" cy="720725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735" name="Line 87"/>
          <p:cNvSpPr>
            <a:spLocks noChangeShapeType="1"/>
          </p:cNvSpPr>
          <p:nvPr/>
        </p:nvSpPr>
        <p:spPr bwMode="auto">
          <a:xfrm>
            <a:off x="9120188" y="1052514"/>
            <a:ext cx="0" cy="720725"/>
          </a:xfrm>
          <a:prstGeom prst="line">
            <a:avLst/>
          </a:prstGeom>
          <a:noFill/>
          <a:ln w="28575">
            <a:solidFill>
              <a:srgbClr val="F9280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736" name="Text Box 88"/>
          <p:cNvSpPr txBox="1">
            <a:spLocks noChangeArrowheads="1"/>
          </p:cNvSpPr>
          <p:nvPr/>
        </p:nvSpPr>
        <p:spPr bwMode="auto">
          <a:xfrm>
            <a:off x="6888163" y="765175"/>
            <a:ext cx="29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400">
                <a:latin typeface="Andalus" panose="02020603050405020304" pitchFamily="18" charset="-78"/>
              </a:rPr>
              <a:t>A</a:t>
            </a:r>
            <a:endParaRPr lang="th-TH" altLang="th-TH" sz="1400">
              <a:latin typeface="Andalus" panose="02020603050405020304" pitchFamily="18" charset="-78"/>
            </a:endParaRPr>
          </a:p>
        </p:txBody>
      </p:sp>
      <p:sp>
        <p:nvSpPr>
          <p:cNvPr id="27737" name="Text Box 89"/>
          <p:cNvSpPr txBox="1">
            <a:spLocks noChangeArrowheads="1"/>
          </p:cNvSpPr>
          <p:nvPr/>
        </p:nvSpPr>
        <p:spPr bwMode="auto">
          <a:xfrm>
            <a:off x="7248525" y="765175"/>
            <a:ext cx="29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400">
                <a:latin typeface="Andalus" panose="02020603050405020304" pitchFamily="18" charset="-78"/>
              </a:rPr>
              <a:t>C</a:t>
            </a:r>
            <a:endParaRPr lang="th-TH" altLang="th-TH" sz="1400">
              <a:latin typeface="Andalus" panose="02020603050405020304" pitchFamily="18" charset="-78"/>
            </a:endParaRPr>
          </a:p>
        </p:txBody>
      </p:sp>
      <p:sp>
        <p:nvSpPr>
          <p:cNvPr id="27738" name="Text Box 90"/>
          <p:cNvSpPr txBox="1">
            <a:spLocks noChangeArrowheads="1"/>
          </p:cNvSpPr>
          <p:nvPr/>
        </p:nvSpPr>
        <p:spPr bwMode="auto">
          <a:xfrm>
            <a:off x="7535864" y="765175"/>
            <a:ext cx="280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400">
                <a:latin typeface="Andalus" panose="02020603050405020304" pitchFamily="18" charset="-78"/>
              </a:rPr>
              <a:t>B</a:t>
            </a:r>
            <a:endParaRPr lang="th-TH" altLang="th-TH" sz="1400">
              <a:latin typeface="Andalus" panose="02020603050405020304" pitchFamily="18" charset="-78"/>
            </a:endParaRPr>
          </a:p>
        </p:txBody>
      </p:sp>
      <p:sp>
        <p:nvSpPr>
          <p:cNvPr id="27739" name="Text Box 91"/>
          <p:cNvSpPr txBox="1">
            <a:spLocks noChangeArrowheads="1"/>
          </p:cNvSpPr>
          <p:nvPr/>
        </p:nvSpPr>
        <p:spPr bwMode="auto">
          <a:xfrm>
            <a:off x="8616950" y="765175"/>
            <a:ext cx="29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400">
                <a:latin typeface="Andalus" panose="02020603050405020304" pitchFamily="18" charset="-78"/>
              </a:rPr>
              <a:t>A</a:t>
            </a:r>
            <a:endParaRPr lang="th-TH" altLang="th-TH" sz="1400">
              <a:latin typeface="Andalus" panose="02020603050405020304" pitchFamily="18" charset="-78"/>
            </a:endParaRPr>
          </a:p>
        </p:txBody>
      </p:sp>
      <p:sp>
        <p:nvSpPr>
          <p:cNvPr id="27740" name="Text Box 92"/>
          <p:cNvSpPr txBox="1">
            <a:spLocks noChangeArrowheads="1"/>
          </p:cNvSpPr>
          <p:nvPr/>
        </p:nvSpPr>
        <p:spPr bwMode="auto">
          <a:xfrm>
            <a:off x="8977314" y="765175"/>
            <a:ext cx="2936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400">
                <a:latin typeface="Andalus" panose="02020603050405020304" pitchFamily="18" charset="-78"/>
              </a:rPr>
              <a:t>C</a:t>
            </a:r>
            <a:endParaRPr lang="th-TH" altLang="th-TH" sz="1400">
              <a:latin typeface="Andalus" panose="02020603050405020304" pitchFamily="18" charset="-78"/>
            </a:endParaRPr>
          </a:p>
        </p:txBody>
      </p:sp>
      <p:sp>
        <p:nvSpPr>
          <p:cNvPr id="27741" name="Text Box 93"/>
          <p:cNvSpPr txBox="1">
            <a:spLocks noChangeArrowheads="1"/>
          </p:cNvSpPr>
          <p:nvPr/>
        </p:nvSpPr>
        <p:spPr bwMode="auto">
          <a:xfrm>
            <a:off x="9264650" y="765175"/>
            <a:ext cx="280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400">
                <a:latin typeface="Andalus" panose="02020603050405020304" pitchFamily="18" charset="-78"/>
              </a:rPr>
              <a:t>B</a:t>
            </a:r>
            <a:endParaRPr lang="th-TH" altLang="th-TH" sz="1400">
              <a:latin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38248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/>
          <p:cNvSpPr txBox="1">
            <a:spLocks noChangeArrowheads="1"/>
          </p:cNvSpPr>
          <p:nvPr/>
        </p:nvSpPr>
        <p:spPr bwMode="auto">
          <a:xfrm>
            <a:off x="378114" y="618659"/>
            <a:ext cx="1100397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3400" indent="-5334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thaiDist" eaLnBrk="1" hangingPunct="1"/>
            <a:r>
              <a:rPr lang="en-US" altLang="th-TH" dirty="0">
                <a:latin typeface="Andalus" panose="02020603050405020304" pitchFamily="18" charset="-78"/>
              </a:rPr>
              <a:t>2. A product is distributed through the network below with the listed replenishment   lead times. What is the minimum planning horizon for the product?</a:t>
            </a:r>
          </a:p>
          <a:p>
            <a:pPr eaLnBrk="1" hangingPunct="1"/>
            <a:endParaRPr lang="th-TH" altLang="th-TH" dirty="0">
              <a:latin typeface="Andalus" panose="02020603050405020304" pitchFamily="18" charset="-78"/>
            </a:endParaRPr>
          </a:p>
        </p:txBody>
      </p:sp>
      <p:sp>
        <p:nvSpPr>
          <p:cNvPr id="31747" name="Rectangle 27"/>
          <p:cNvSpPr>
            <a:spLocks noChangeArrowheads="1"/>
          </p:cNvSpPr>
          <p:nvPr/>
        </p:nvSpPr>
        <p:spPr bwMode="auto">
          <a:xfrm>
            <a:off x="5337173" y="2820408"/>
            <a:ext cx="2305050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ctr" eaLnBrk="1" hangingPunct="1"/>
            <a:r>
              <a:rPr lang="en-US" altLang="th-TH" sz="1800">
                <a:latin typeface="Andalus" panose="02020603050405020304" pitchFamily="18" charset="-78"/>
                <a:cs typeface="Angsana New" panose="02020603050405020304" pitchFamily="18" charset="-34"/>
              </a:rPr>
              <a:t>Central</a:t>
            </a:r>
            <a:r>
              <a:rPr lang="en-US" altLang="th-TH" sz="1800">
                <a:latin typeface="Andalus" panose="02020603050405020304" pitchFamily="18" charset="-78"/>
              </a:rPr>
              <a:t> </a:t>
            </a:r>
            <a:r>
              <a:rPr lang="en-US" altLang="th-TH" sz="1800">
                <a:latin typeface="Andalus" panose="02020603050405020304" pitchFamily="18" charset="-78"/>
                <a:cs typeface="Angsana New" panose="02020603050405020304" pitchFamily="18" charset="-34"/>
              </a:rPr>
              <a:t>Distribution</a:t>
            </a:r>
          </a:p>
          <a:p>
            <a:pPr algn="ctr" eaLnBrk="1" hangingPunct="1"/>
            <a:r>
              <a:rPr lang="en-US" altLang="th-TH">
                <a:latin typeface="Angsana New" panose="02020603050405020304" pitchFamily="18" charset="-34"/>
                <a:cs typeface="Angsana New" panose="02020603050405020304" pitchFamily="18" charset="-34"/>
              </a:rPr>
              <a:t>LT = 3 </a:t>
            </a:r>
            <a:endParaRPr lang="th-TH" altLang="th-TH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1748" name="Rectangle 28"/>
          <p:cNvSpPr>
            <a:spLocks noChangeArrowheads="1"/>
          </p:cNvSpPr>
          <p:nvPr/>
        </p:nvSpPr>
        <p:spPr bwMode="auto">
          <a:xfrm>
            <a:off x="8145461" y="4795258"/>
            <a:ext cx="1295400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ctr" eaLnBrk="1" hangingPunct="1"/>
            <a:r>
              <a:rPr lang="en-US" altLang="th-TH" sz="1800">
                <a:latin typeface="Andalus" panose="02020603050405020304" pitchFamily="18" charset="-78"/>
                <a:cs typeface="Angsana New" panose="02020603050405020304" pitchFamily="18" charset="-34"/>
              </a:rPr>
              <a:t>Center Z</a:t>
            </a:r>
          </a:p>
          <a:p>
            <a:pPr algn="ctr" eaLnBrk="1" hangingPunct="1"/>
            <a:r>
              <a:rPr lang="en-US" altLang="th-TH">
                <a:latin typeface="Angsana New" panose="02020603050405020304" pitchFamily="18" charset="-34"/>
                <a:cs typeface="Angsana New" panose="02020603050405020304" pitchFamily="18" charset="-34"/>
              </a:rPr>
              <a:t>LT = 2</a:t>
            </a:r>
            <a:endParaRPr lang="th-TH" altLang="th-TH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1749" name="Rectangle 29"/>
          <p:cNvSpPr>
            <a:spLocks noChangeArrowheads="1"/>
          </p:cNvSpPr>
          <p:nvPr/>
        </p:nvSpPr>
        <p:spPr bwMode="auto">
          <a:xfrm>
            <a:off x="3392486" y="4765096"/>
            <a:ext cx="1295400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ctr" eaLnBrk="1" hangingPunct="1"/>
            <a:r>
              <a:rPr lang="en-US" altLang="th-TH" sz="1800">
                <a:latin typeface="Andalus" panose="02020603050405020304" pitchFamily="18" charset="-78"/>
                <a:cs typeface="Angsana New" panose="02020603050405020304" pitchFamily="18" charset="-34"/>
              </a:rPr>
              <a:t>Center X</a:t>
            </a:r>
          </a:p>
          <a:p>
            <a:pPr algn="ctr" eaLnBrk="1" hangingPunct="1"/>
            <a:r>
              <a:rPr lang="en-US" altLang="th-TH">
                <a:latin typeface="Angsana New" panose="02020603050405020304" pitchFamily="18" charset="-34"/>
                <a:cs typeface="Angsana New" panose="02020603050405020304" pitchFamily="18" charset="-34"/>
              </a:rPr>
              <a:t>LT = 1</a:t>
            </a:r>
            <a:endParaRPr lang="th-TH" altLang="th-TH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1750" name="Line 30"/>
          <p:cNvSpPr>
            <a:spLocks noChangeShapeType="1"/>
          </p:cNvSpPr>
          <p:nvPr/>
        </p:nvSpPr>
        <p:spPr bwMode="auto">
          <a:xfrm flipH="1">
            <a:off x="4040187" y="4188833"/>
            <a:ext cx="1587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1751" name="Line 31"/>
          <p:cNvSpPr>
            <a:spLocks noChangeShapeType="1"/>
          </p:cNvSpPr>
          <p:nvPr/>
        </p:nvSpPr>
        <p:spPr bwMode="auto">
          <a:xfrm>
            <a:off x="8721723" y="418883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1752" name="Rectangle 32"/>
          <p:cNvSpPr>
            <a:spLocks noChangeArrowheads="1"/>
          </p:cNvSpPr>
          <p:nvPr/>
        </p:nvSpPr>
        <p:spPr bwMode="auto">
          <a:xfrm>
            <a:off x="5841998" y="4765096"/>
            <a:ext cx="1295400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algn="ctr" eaLnBrk="1" hangingPunct="1"/>
            <a:r>
              <a:rPr lang="en-US" altLang="th-TH" sz="1800">
                <a:latin typeface="Andalus" panose="02020603050405020304" pitchFamily="18" charset="-78"/>
              </a:rPr>
              <a:t>Center Y</a:t>
            </a:r>
            <a:endParaRPr lang="en-US" altLang="th-TH" sz="1800">
              <a:latin typeface="Andalus" panose="02020603050405020304" pitchFamily="18" charset="-78"/>
              <a:cs typeface="Angsana New" panose="02020603050405020304" pitchFamily="18" charset="-34"/>
            </a:endParaRPr>
          </a:p>
          <a:p>
            <a:pPr algn="ctr" eaLnBrk="1" hangingPunct="1"/>
            <a:r>
              <a:rPr lang="en-US" altLang="th-TH">
                <a:latin typeface="Angsana New" panose="02020603050405020304" pitchFamily="18" charset="-34"/>
                <a:cs typeface="Angsana New" panose="02020603050405020304" pitchFamily="18" charset="-34"/>
              </a:rPr>
              <a:t>LT = 1</a:t>
            </a:r>
            <a:endParaRPr lang="th-TH" altLang="th-TH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1753" name="Line 33"/>
          <p:cNvSpPr>
            <a:spLocks noChangeShapeType="1"/>
          </p:cNvSpPr>
          <p:nvPr/>
        </p:nvSpPr>
        <p:spPr bwMode="auto">
          <a:xfrm flipH="1">
            <a:off x="6489698" y="4188833"/>
            <a:ext cx="1588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1754" name="Line 34"/>
          <p:cNvSpPr>
            <a:spLocks noChangeShapeType="1"/>
          </p:cNvSpPr>
          <p:nvPr/>
        </p:nvSpPr>
        <p:spPr bwMode="auto">
          <a:xfrm>
            <a:off x="4041773" y="4188833"/>
            <a:ext cx="4679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1755" name="Line 35"/>
          <p:cNvSpPr>
            <a:spLocks noChangeShapeType="1"/>
          </p:cNvSpPr>
          <p:nvPr/>
        </p:nvSpPr>
        <p:spPr bwMode="auto">
          <a:xfrm>
            <a:off x="6489698" y="3612571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9303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Group 2"/>
          <p:cNvGraphicFramePr>
            <a:graphicFrameLocks noGrp="1"/>
          </p:cNvGraphicFramePr>
          <p:nvPr>
            <p:ph sz="half" idx="1"/>
          </p:nvPr>
        </p:nvGraphicFramePr>
        <p:xfrm>
          <a:off x="4583113" y="110836"/>
          <a:ext cx="5688012" cy="2438400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us" pitchFamily="2" charset="-78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Period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8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8402" name="Group 274"/>
          <p:cNvGraphicFramePr>
            <a:graphicFrameLocks noGrp="1"/>
          </p:cNvGraphicFramePr>
          <p:nvPr>
            <p:ph sz="quarter" idx="2"/>
          </p:nvPr>
        </p:nvGraphicFramePr>
        <p:xfrm>
          <a:off x="4583113" y="2676236"/>
          <a:ext cx="5688012" cy="1828800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4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190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130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180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180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180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180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8404" name="Group 276"/>
          <p:cNvGraphicFramePr>
            <a:graphicFrameLocks noGrp="1"/>
          </p:cNvGraphicFramePr>
          <p:nvPr>
            <p:ph sz="quarter" idx="3"/>
          </p:nvPr>
        </p:nvGraphicFramePr>
        <p:xfrm>
          <a:off x="4583113" y="4547900"/>
          <a:ext cx="5688012" cy="2160589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170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020" name="Text Box 252"/>
          <p:cNvSpPr txBox="1">
            <a:spLocks noChangeArrowheads="1"/>
          </p:cNvSpPr>
          <p:nvPr/>
        </p:nvSpPr>
        <p:spPr bwMode="auto">
          <a:xfrm>
            <a:off x="1992314" y="947450"/>
            <a:ext cx="21875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X ; Safety stock 5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40 ; Lead time 1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  <p:sp>
        <p:nvSpPr>
          <p:cNvPr id="33021" name="Text Box 253"/>
          <p:cNvSpPr txBox="1">
            <a:spLocks noChangeArrowheads="1"/>
          </p:cNvSpPr>
          <p:nvPr/>
        </p:nvSpPr>
        <p:spPr bwMode="auto">
          <a:xfrm>
            <a:off x="2063751" y="2963575"/>
            <a:ext cx="23182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Y ; Safety stock 10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180 ; Lead time 1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  <p:sp>
        <p:nvSpPr>
          <p:cNvPr id="33022" name="Text Box 254"/>
          <p:cNvSpPr txBox="1">
            <a:spLocks noChangeArrowheads="1"/>
          </p:cNvSpPr>
          <p:nvPr/>
        </p:nvSpPr>
        <p:spPr bwMode="auto">
          <a:xfrm>
            <a:off x="1992313" y="4835237"/>
            <a:ext cx="2298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Z ; Safety stock 10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200 ; Lead time 2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49148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Group 2"/>
          <p:cNvGraphicFramePr>
            <a:graphicFrameLocks noGrp="1"/>
          </p:cNvGraphicFramePr>
          <p:nvPr/>
        </p:nvGraphicFramePr>
        <p:xfrm>
          <a:off x="4583113" y="1773239"/>
          <a:ext cx="5688012" cy="2160589"/>
        </p:xfrm>
        <a:graphic>
          <a:graphicData uri="http://schemas.openxmlformats.org/drawingml/2006/table">
            <a:tbl>
              <a:tblPr/>
              <a:tblGrid>
                <a:gridCol w="173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Gross requirement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180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Scheduled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Projected on hand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600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560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360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300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120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80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80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Net requirements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140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receipts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Planned order releases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400</a:t>
                      </a: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h-TH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873" name="Text Box 81"/>
          <p:cNvSpPr txBox="1">
            <a:spLocks noChangeArrowheads="1"/>
          </p:cNvSpPr>
          <p:nvPr/>
        </p:nvSpPr>
        <p:spPr bwMode="auto">
          <a:xfrm>
            <a:off x="1703389" y="1773239"/>
            <a:ext cx="27955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BrowalliaUPC" panose="020B0604020202020204" pitchFamily="34" charset="-34"/>
              </a:defRPr>
            </a:lvl9pPr>
          </a:lstStyle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Center Central ; Safety stock 40</a:t>
            </a:r>
          </a:p>
          <a:p>
            <a:pPr eaLnBrk="1" hangingPunct="1"/>
            <a:r>
              <a:rPr lang="en-US" altLang="th-TH" sz="1600">
                <a:latin typeface="Andalus" panose="02020603050405020304" pitchFamily="18" charset="-78"/>
              </a:rPr>
              <a:t>Lot size 400 ; Lead time 3</a:t>
            </a:r>
            <a:endParaRPr lang="th-TH" altLang="th-TH" sz="1600">
              <a:latin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620276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1451" y="109538"/>
            <a:ext cx="11644312" cy="357663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th-TH" altLang="th-TH" sz="2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ปัญหาการขนส่ง</a:t>
            </a:r>
          </a:p>
          <a:p>
            <a:pPr algn="thaiDist" eaLnBrk="1" hangingPunct="1"/>
            <a:r>
              <a:rPr lang="en-US" altLang="th-TH" sz="28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altLang="th-TH" sz="28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ปัญหาการขนส่งมีเป้าหมายเพื่อจัดรายการขนส่งให้มีค่าใช้จ่ายน้อยที่สุด ลักษณะของรูปแบบปัญหาในเบื้องต้น เป็นการแก้ปัญหาการจัดการขนส่งจำนวนผลิตภัณฑ์จากแหล่งผลิตคือโรงงานไปยังแหล่งเก็บสินค้าเพื่อรอการนำออกจำหน่าย โดยมีแหล่งผลิตอยู่หลายแห่งมีสมรรถภาพการผลิตต่างกัน และความสามารถในการจัดเก็บสินค้าได้จำนวนจำกัดอีกด้วย เช่น</a:t>
            </a:r>
          </a:p>
          <a:p>
            <a:pPr algn="thaiDist"/>
            <a:r>
              <a:rPr lang="th-TH" altLang="th-TH" sz="28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บริษัท ยูนิไทย จำกัด มีโรงงานผลิตสินค้าจำนวน 5 ชนิด  และมีคลังสินค้าที่ใช้จัดเก็บสินค้าอยู่จำนวน 3 แห่ง  ระยะทางในการขนส่งสินค้าที่ผลิตไปจัดเก็บในคลังสินค้าเพื่อรอจำหน่าย  ปริมาณการผลิตสินค้าแต่ละชนิด และปริมาณการจัดเก็บ     แต่ละคลังสินค้าที่สามารถจัดเก็บได้  แสดงรายละเอียดดังในตาราง ควรจัดการขนส่งอย่างไรจึงจะมีค่าใช้จ่ายต่ำที่สุด</a:t>
            </a:r>
          </a:p>
          <a:p>
            <a:pPr algn="thaiDist" eaLnBrk="1" hangingPunct="1"/>
            <a:endParaRPr lang="th-TH" alt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 eaLnBrk="1" hangingPunct="1"/>
            <a:endParaRPr lang="th-TH" alt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 eaLnBrk="1" hangingPunct="1"/>
            <a:endParaRPr lang="th-TH" alt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 eaLnBrk="1" hangingPunct="1"/>
            <a:endParaRPr lang="th-TH" alt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 eaLnBrk="1" hangingPunct="1"/>
            <a:endParaRPr lang="th-TH" alt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 eaLnBrk="1" hangingPunct="1"/>
            <a:endParaRPr lang="th-TH" alt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3444048"/>
            <a:ext cx="6416769" cy="34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5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7225" y="149053"/>
            <a:ext cx="3821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กลยุทธ์ในการลดต้นทุนการขนส่ง</a:t>
            </a:r>
          </a:p>
        </p:txBody>
      </p:sp>
      <p:sp>
        <p:nvSpPr>
          <p:cNvPr id="3" name="Rectangle 2"/>
          <p:cNvSpPr/>
          <p:nvPr/>
        </p:nvSpPr>
        <p:spPr>
          <a:xfrm>
            <a:off x="748552" y="733828"/>
            <a:ext cx="109907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กลยุทธ์การใช้พลังงานทางเลือก</a:t>
            </a:r>
          </a:p>
          <a:p>
            <a:pPr algn="ju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โดยปรับเปลี่ยนพลังงานที่ใช้ในการขนส่งจากน้ำมันดีเซลหรือเบนซิน เป็นไบโอดีเซลหรือก๊าซ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CNG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ซึ่งการใช้ก๊าซ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CNG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จะประหยัดกว่าการใช้น้ำมันประมาณ 60-70% แต่ในการตัดสินใจติดตั้งระบบ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NGV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ผู้ประกอบการควรมีการตัดสินใจที่ละเอียดถี่ถ้วน เนื่องจากการติดตั้งระบบ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NGV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ใช้งบประมาณ   ที่ค่อนข้างสูงในการติดตั้งผู้ประกอบการควรพิจารณาตามหลักเกณฑ์ดังต่อไปนี้ คือพิจารณาประเภทของเครื่องยนต์ พิจารณาสถานีบริการ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NGV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และเส้นทางในการขนส่ง สุดท้ายคือการพิจารณาผลตอบแทนการลงทุน ซึ่งการพิจารณาถึงองค์ประกอบเหล่านี้จะทำให้ผู้ประกอบการเห็นถึงความเป็นไปได้ของการติดตั้งในด้านผลตอบแทนการลงทุน รวมถึงการเพิ่มความสามารถในการแข่งขัน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0664" y="6407377"/>
            <a:ext cx="4316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dirty="0"/>
              <a:t>ที่มา </a:t>
            </a:r>
            <a:r>
              <a:rPr lang="en-US" sz="1400" dirty="0"/>
              <a:t>: https://www.bangkokbanksme.com/article</a:t>
            </a:r>
            <a:endParaRPr lang="th-TH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74" y="4710545"/>
            <a:ext cx="2647110" cy="2147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73" y="4765701"/>
            <a:ext cx="3671091" cy="20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367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val 4"/>
          <p:cNvSpPr>
            <a:spLocks noChangeArrowheads="1"/>
          </p:cNvSpPr>
          <p:nvPr/>
        </p:nvSpPr>
        <p:spPr bwMode="auto">
          <a:xfrm>
            <a:off x="1744662" y="4881563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4</a:t>
            </a:r>
          </a:p>
        </p:txBody>
      </p:sp>
      <p:sp>
        <p:nvSpPr>
          <p:cNvPr id="8195" name="Oval 6"/>
          <p:cNvSpPr>
            <a:spLocks noChangeArrowheads="1"/>
          </p:cNvSpPr>
          <p:nvPr/>
        </p:nvSpPr>
        <p:spPr bwMode="auto">
          <a:xfrm>
            <a:off x="6065837" y="3657600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2</a:t>
            </a:r>
          </a:p>
        </p:txBody>
      </p:sp>
      <p:sp>
        <p:nvSpPr>
          <p:cNvPr id="8196" name="Oval 7"/>
          <p:cNvSpPr>
            <a:spLocks noChangeArrowheads="1"/>
          </p:cNvSpPr>
          <p:nvPr/>
        </p:nvSpPr>
        <p:spPr bwMode="auto">
          <a:xfrm>
            <a:off x="5992812" y="2001838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</a:t>
            </a:r>
          </a:p>
        </p:txBody>
      </p:sp>
      <p:sp>
        <p:nvSpPr>
          <p:cNvPr id="8197" name="Oval 8"/>
          <p:cNvSpPr>
            <a:spLocks noChangeArrowheads="1"/>
          </p:cNvSpPr>
          <p:nvPr/>
        </p:nvSpPr>
        <p:spPr bwMode="auto">
          <a:xfrm>
            <a:off x="1744662" y="3657600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3</a:t>
            </a:r>
          </a:p>
        </p:txBody>
      </p:sp>
      <p:sp>
        <p:nvSpPr>
          <p:cNvPr id="8198" name="Oval 9"/>
          <p:cNvSpPr>
            <a:spLocks noChangeArrowheads="1"/>
          </p:cNvSpPr>
          <p:nvPr/>
        </p:nvSpPr>
        <p:spPr bwMode="auto">
          <a:xfrm>
            <a:off x="1744662" y="6034088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5</a:t>
            </a:r>
          </a:p>
        </p:txBody>
      </p:sp>
      <p:sp>
        <p:nvSpPr>
          <p:cNvPr id="8199" name="Oval 10"/>
          <p:cNvSpPr>
            <a:spLocks noChangeArrowheads="1"/>
          </p:cNvSpPr>
          <p:nvPr/>
        </p:nvSpPr>
        <p:spPr bwMode="auto">
          <a:xfrm>
            <a:off x="1744662" y="1209675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</a:t>
            </a:r>
          </a:p>
        </p:txBody>
      </p:sp>
      <p:sp>
        <p:nvSpPr>
          <p:cNvPr id="8200" name="Oval 11"/>
          <p:cNvSpPr>
            <a:spLocks noChangeArrowheads="1"/>
          </p:cNvSpPr>
          <p:nvPr/>
        </p:nvSpPr>
        <p:spPr bwMode="auto">
          <a:xfrm>
            <a:off x="6065837" y="5313363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3</a:t>
            </a:r>
          </a:p>
        </p:txBody>
      </p:sp>
      <p:sp>
        <p:nvSpPr>
          <p:cNvPr id="8201" name="Oval 12"/>
          <p:cNvSpPr>
            <a:spLocks noChangeArrowheads="1"/>
          </p:cNvSpPr>
          <p:nvPr/>
        </p:nvSpPr>
        <p:spPr bwMode="auto">
          <a:xfrm>
            <a:off x="1744662" y="2433638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2</a:t>
            </a:r>
          </a:p>
        </p:txBody>
      </p:sp>
      <p:sp>
        <p:nvSpPr>
          <p:cNvPr id="8202" name="Line 13"/>
          <p:cNvSpPr>
            <a:spLocks noChangeShapeType="1"/>
          </p:cNvSpPr>
          <p:nvPr/>
        </p:nvSpPr>
        <p:spPr bwMode="auto">
          <a:xfrm>
            <a:off x="2392362" y="1570039"/>
            <a:ext cx="3600450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03" name="Line 14"/>
          <p:cNvSpPr>
            <a:spLocks noChangeShapeType="1"/>
          </p:cNvSpPr>
          <p:nvPr/>
        </p:nvSpPr>
        <p:spPr bwMode="auto">
          <a:xfrm>
            <a:off x="2392363" y="1570038"/>
            <a:ext cx="3673475" cy="2303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04" name="Line 15"/>
          <p:cNvSpPr>
            <a:spLocks noChangeShapeType="1"/>
          </p:cNvSpPr>
          <p:nvPr/>
        </p:nvSpPr>
        <p:spPr bwMode="auto">
          <a:xfrm>
            <a:off x="2392363" y="1570039"/>
            <a:ext cx="3673475" cy="395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05" name="Line 16"/>
          <p:cNvSpPr>
            <a:spLocks noChangeShapeType="1"/>
          </p:cNvSpPr>
          <p:nvPr/>
        </p:nvSpPr>
        <p:spPr bwMode="auto">
          <a:xfrm flipV="1">
            <a:off x="2392363" y="2289175"/>
            <a:ext cx="3529013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06" name="Line 17"/>
          <p:cNvSpPr>
            <a:spLocks noChangeShapeType="1"/>
          </p:cNvSpPr>
          <p:nvPr/>
        </p:nvSpPr>
        <p:spPr bwMode="auto">
          <a:xfrm>
            <a:off x="2392363" y="2720976"/>
            <a:ext cx="3673475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07" name="Line 18"/>
          <p:cNvSpPr>
            <a:spLocks noChangeShapeType="1"/>
          </p:cNvSpPr>
          <p:nvPr/>
        </p:nvSpPr>
        <p:spPr bwMode="auto">
          <a:xfrm>
            <a:off x="2392363" y="2720975"/>
            <a:ext cx="3673475" cy="2808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08" name="Line 19"/>
          <p:cNvSpPr>
            <a:spLocks noChangeShapeType="1"/>
          </p:cNvSpPr>
          <p:nvPr/>
        </p:nvSpPr>
        <p:spPr bwMode="auto">
          <a:xfrm>
            <a:off x="2392363" y="3944938"/>
            <a:ext cx="3673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09" name="Line 20"/>
          <p:cNvSpPr>
            <a:spLocks noChangeShapeType="1"/>
          </p:cNvSpPr>
          <p:nvPr/>
        </p:nvSpPr>
        <p:spPr bwMode="auto">
          <a:xfrm flipV="1">
            <a:off x="2392363" y="2289176"/>
            <a:ext cx="3673475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10" name="Line 21"/>
          <p:cNvSpPr>
            <a:spLocks noChangeShapeType="1"/>
          </p:cNvSpPr>
          <p:nvPr/>
        </p:nvSpPr>
        <p:spPr bwMode="auto">
          <a:xfrm>
            <a:off x="2392363" y="3944939"/>
            <a:ext cx="3673475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11" name="Line 22"/>
          <p:cNvSpPr>
            <a:spLocks noChangeShapeType="1"/>
          </p:cNvSpPr>
          <p:nvPr/>
        </p:nvSpPr>
        <p:spPr bwMode="auto">
          <a:xfrm>
            <a:off x="2392362" y="5241925"/>
            <a:ext cx="360045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12" name="Line 23"/>
          <p:cNvSpPr>
            <a:spLocks noChangeShapeType="1"/>
          </p:cNvSpPr>
          <p:nvPr/>
        </p:nvSpPr>
        <p:spPr bwMode="auto">
          <a:xfrm flipV="1">
            <a:off x="2392363" y="3944939"/>
            <a:ext cx="3673475" cy="129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13" name="Line 24"/>
          <p:cNvSpPr>
            <a:spLocks noChangeShapeType="1"/>
          </p:cNvSpPr>
          <p:nvPr/>
        </p:nvSpPr>
        <p:spPr bwMode="auto">
          <a:xfrm flipV="1">
            <a:off x="2392363" y="2360613"/>
            <a:ext cx="3529013" cy="288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14" name="Line 25"/>
          <p:cNvSpPr>
            <a:spLocks noChangeShapeType="1"/>
          </p:cNvSpPr>
          <p:nvPr/>
        </p:nvSpPr>
        <p:spPr bwMode="auto">
          <a:xfrm flipV="1">
            <a:off x="2392363" y="5529263"/>
            <a:ext cx="367347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15" name="Line 26"/>
          <p:cNvSpPr>
            <a:spLocks noChangeShapeType="1"/>
          </p:cNvSpPr>
          <p:nvPr/>
        </p:nvSpPr>
        <p:spPr bwMode="auto">
          <a:xfrm flipV="1">
            <a:off x="2392363" y="3873501"/>
            <a:ext cx="3673475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16" name="Line 27"/>
          <p:cNvSpPr>
            <a:spLocks noChangeShapeType="1"/>
          </p:cNvSpPr>
          <p:nvPr/>
        </p:nvSpPr>
        <p:spPr bwMode="auto">
          <a:xfrm flipV="1">
            <a:off x="2392362" y="2289175"/>
            <a:ext cx="3600450" cy="403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17" name="Text Box 28"/>
          <p:cNvSpPr txBox="1">
            <a:spLocks noChangeArrowheads="1"/>
          </p:cNvSpPr>
          <p:nvPr/>
        </p:nvSpPr>
        <p:spPr bwMode="auto">
          <a:xfrm>
            <a:off x="1528763" y="704851"/>
            <a:ext cx="1198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ชนิดสินค้า</a:t>
            </a:r>
          </a:p>
        </p:txBody>
      </p:sp>
      <p:sp>
        <p:nvSpPr>
          <p:cNvPr id="8218" name="Text Box 29"/>
          <p:cNvSpPr txBox="1">
            <a:spLocks noChangeArrowheads="1"/>
          </p:cNvSpPr>
          <p:nvPr/>
        </p:nvSpPr>
        <p:spPr bwMode="auto">
          <a:xfrm>
            <a:off x="5621336" y="1281112"/>
            <a:ext cx="1141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คลังสินค้า</a:t>
            </a:r>
          </a:p>
        </p:txBody>
      </p:sp>
      <p:sp>
        <p:nvSpPr>
          <p:cNvPr id="8219" name="Text Box 30"/>
          <p:cNvSpPr txBox="1">
            <a:spLocks noChangeArrowheads="1"/>
          </p:cNvSpPr>
          <p:nvPr/>
        </p:nvSpPr>
        <p:spPr bwMode="auto">
          <a:xfrm>
            <a:off x="7243761" y="2019299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40</a:t>
            </a:r>
          </a:p>
        </p:txBody>
      </p:sp>
      <p:sp>
        <p:nvSpPr>
          <p:cNvPr id="8220" name="Text Box 31"/>
          <p:cNvSpPr txBox="1">
            <a:spLocks noChangeArrowheads="1"/>
          </p:cNvSpPr>
          <p:nvPr/>
        </p:nvSpPr>
        <p:spPr bwMode="auto">
          <a:xfrm>
            <a:off x="7302498" y="3805238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60</a:t>
            </a:r>
          </a:p>
        </p:txBody>
      </p:sp>
      <p:sp>
        <p:nvSpPr>
          <p:cNvPr id="8221" name="Text Box 32"/>
          <p:cNvSpPr txBox="1">
            <a:spLocks noChangeArrowheads="1"/>
          </p:cNvSpPr>
          <p:nvPr/>
        </p:nvSpPr>
        <p:spPr bwMode="auto">
          <a:xfrm>
            <a:off x="7243761" y="5406231"/>
            <a:ext cx="536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100</a:t>
            </a:r>
          </a:p>
        </p:txBody>
      </p:sp>
      <p:sp>
        <p:nvSpPr>
          <p:cNvPr id="8222" name="Text Box 33"/>
          <p:cNvSpPr txBox="1">
            <a:spLocks noChangeArrowheads="1"/>
          </p:cNvSpPr>
          <p:nvPr/>
        </p:nvSpPr>
        <p:spPr bwMode="auto">
          <a:xfrm>
            <a:off x="449262" y="1352551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30</a:t>
            </a:r>
          </a:p>
        </p:txBody>
      </p:sp>
      <p:sp>
        <p:nvSpPr>
          <p:cNvPr id="8223" name="Text Box 34"/>
          <p:cNvSpPr txBox="1">
            <a:spLocks noChangeArrowheads="1"/>
          </p:cNvSpPr>
          <p:nvPr/>
        </p:nvSpPr>
        <p:spPr bwMode="auto">
          <a:xfrm>
            <a:off x="449262" y="2578101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40</a:t>
            </a:r>
          </a:p>
        </p:txBody>
      </p:sp>
      <p:sp>
        <p:nvSpPr>
          <p:cNvPr id="8224" name="Text Box 35"/>
          <p:cNvSpPr txBox="1">
            <a:spLocks noChangeArrowheads="1"/>
          </p:cNvSpPr>
          <p:nvPr/>
        </p:nvSpPr>
        <p:spPr bwMode="auto">
          <a:xfrm>
            <a:off x="422274" y="3729039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60</a:t>
            </a:r>
          </a:p>
        </p:txBody>
      </p:sp>
      <p:sp>
        <p:nvSpPr>
          <p:cNvPr id="8225" name="Text Box 36"/>
          <p:cNvSpPr txBox="1">
            <a:spLocks noChangeArrowheads="1"/>
          </p:cNvSpPr>
          <p:nvPr/>
        </p:nvSpPr>
        <p:spPr bwMode="auto">
          <a:xfrm>
            <a:off x="449262" y="4953002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30</a:t>
            </a:r>
          </a:p>
        </p:txBody>
      </p:sp>
      <p:sp>
        <p:nvSpPr>
          <p:cNvPr id="8226" name="Text Box 37"/>
          <p:cNvSpPr txBox="1">
            <a:spLocks noChangeArrowheads="1"/>
          </p:cNvSpPr>
          <p:nvPr/>
        </p:nvSpPr>
        <p:spPr bwMode="auto">
          <a:xfrm>
            <a:off x="449262" y="6105526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40</a:t>
            </a:r>
          </a:p>
        </p:txBody>
      </p:sp>
      <p:sp>
        <p:nvSpPr>
          <p:cNvPr id="8227" name="Text Box 38"/>
          <p:cNvSpPr txBox="1">
            <a:spLocks noChangeArrowheads="1"/>
          </p:cNvSpPr>
          <p:nvPr/>
        </p:nvSpPr>
        <p:spPr bwMode="auto">
          <a:xfrm>
            <a:off x="2609850" y="1065213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20</a:t>
            </a:r>
          </a:p>
        </p:txBody>
      </p:sp>
      <p:sp>
        <p:nvSpPr>
          <p:cNvPr id="8228" name="Text Box 39"/>
          <p:cNvSpPr txBox="1">
            <a:spLocks noChangeArrowheads="1"/>
          </p:cNvSpPr>
          <p:nvPr/>
        </p:nvSpPr>
        <p:spPr bwMode="auto">
          <a:xfrm>
            <a:off x="3021012" y="1585913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15</a:t>
            </a:r>
          </a:p>
        </p:txBody>
      </p:sp>
      <p:sp>
        <p:nvSpPr>
          <p:cNvPr id="8229" name="Text Box 40"/>
          <p:cNvSpPr txBox="1">
            <a:spLocks noChangeArrowheads="1"/>
          </p:cNvSpPr>
          <p:nvPr/>
        </p:nvSpPr>
        <p:spPr bwMode="auto">
          <a:xfrm>
            <a:off x="2373312" y="1730376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18</a:t>
            </a:r>
          </a:p>
        </p:txBody>
      </p:sp>
      <p:sp>
        <p:nvSpPr>
          <p:cNvPr id="8230" name="Text Box 41"/>
          <p:cNvSpPr txBox="1">
            <a:spLocks noChangeArrowheads="1"/>
          </p:cNvSpPr>
          <p:nvPr/>
        </p:nvSpPr>
        <p:spPr bwMode="auto">
          <a:xfrm>
            <a:off x="2373312" y="2306638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19</a:t>
            </a:r>
          </a:p>
        </p:txBody>
      </p:sp>
      <p:sp>
        <p:nvSpPr>
          <p:cNvPr id="8231" name="Text Box 42"/>
          <p:cNvSpPr txBox="1">
            <a:spLocks noChangeArrowheads="1"/>
          </p:cNvSpPr>
          <p:nvPr/>
        </p:nvSpPr>
        <p:spPr bwMode="auto">
          <a:xfrm>
            <a:off x="2949575" y="2593976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20</a:t>
            </a:r>
          </a:p>
        </p:txBody>
      </p:sp>
      <p:sp>
        <p:nvSpPr>
          <p:cNvPr id="8232" name="Text Box 43"/>
          <p:cNvSpPr txBox="1">
            <a:spLocks noChangeArrowheads="1"/>
          </p:cNvSpPr>
          <p:nvPr/>
        </p:nvSpPr>
        <p:spPr bwMode="auto">
          <a:xfrm>
            <a:off x="2300287" y="2809876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15</a:t>
            </a:r>
          </a:p>
        </p:txBody>
      </p:sp>
      <p:sp>
        <p:nvSpPr>
          <p:cNvPr id="8233" name="Text Box 44"/>
          <p:cNvSpPr txBox="1">
            <a:spLocks noChangeArrowheads="1"/>
          </p:cNvSpPr>
          <p:nvPr/>
        </p:nvSpPr>
        <p:spPr bwMode="auto">
          <a:xfrm>
            <a:off x="2300287" y="3386138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14</a:t>
            </a:r>
          </a:p>
        </p:txBody>
      </p:sp>
      <p:sp>
        <p:nvSpPr>
          <p:cNvPr id="8234" name="Text Box 45"/>
          <p:cNvSpPr txBox="1">
            <a:spLocks noChangeArrowheads="1"/>
          </p:cNvSpPr>
          <p:nvPr/>
        </p:nvSpPr>
        <p:spPr bwMode="auto">
          <a:xfrm>
            <a:off x="2949575" y="3530601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13</a:t>
            </a:r>
          </a:p>
        </p:txBody>
      </p:sp>
      <p:sp>
        <p:nvSpPr>
          <p:cNvPr id="8235" name="Text Box 46"/>
          <p:cNvSpPr txBox="1">
            <a:spLocks noChangeArrowheads="1"/>
          </p:cNvSpPr>
          <p:nvPr/>
        </p:nvSpPr>
        <p:spPr bwMode="auto">
          <a:xfrm>
            <a:off x="2373312" y="4035426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18</a:t>
            </a:r>
          </a:p>
        </p:txBody>
      </p:sp>
      <p:sp>
        <p:nvSpPr>
          <p:cNvPr id="8236" name="Text Box 47"/>
          <p:cNvSpPr txBox="1">
            <a:spLocks noChangeArrowheads="1"/>
          </p:cNvSpPr>
          <p:nvPr/>
        </p:nvSpPr>
        <p:spPr bwMode="auto">
          <a:xfrm>
            <a:off x="2300287" y="4610101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21</a:t>
            </a:r>
          </a:p>
        </p:txBody>
      </p:sp>
      <p:sp>
        <p:nvSpPr>
          <p:cNvPr id="8237" name="Text Box 48"/>
          <p:cNvSpPr txBox="1">
            <a:spLocks noChangeArrowheads="1"/>
          </p:cNvSpPr>
          <p:nvPr/>
        </p:nvSpPr>
        <p:spPr bwMode="auto">
          <a:xfrm>
            <a:off x="2805112" y="4683126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15</a:t>
            </a:r>
          </a:p>
        </p:txBody>
      </p:sp>
      <p:sp>
        <p:nvSpPr>
          <p:cNvPr id="8238" name="Text Box 49"/>
          <p:cNvSpPr txBox="1">
            <a:spLocks noChangeArrowheads="1"/>
          </p:cNvSpPr>
          <p:nvPr/>
        </p:nvSpPr>
        <p:spPr bwMode="auto">
          <a:xfrm>
            <a:off x="2373312" y="5186363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19</a:t>
            </a:r>
          </a:p>
        </p:txBody>
      </p:sp>
      <p:sp>
        <p:nvSpPr>
          <p:cNvPr id="8239" name="Text Box 50"/>
          <p:cNvSpPr txBox="1">
            <a:spLocks noChangeArrowheads="1"/>
          </p:cNvSpPr>
          <p:nvPr/>
        </p:nvSpPr>
        <p:spPr bwMode="auto">
          <a:xfrm>
            <a:off x="2228850" y="5691188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16</a:t>
            </a:r>
          </a:p>
        </p:txBody>
      </p:sp>
      <p:sp>
        <p:nvSpPr>
          <p:cNvPr id="8240" name="Text Box 51"/>
          <p:cNvSpPr txBox="1">
            <a:spLocks noChangeArrowheads="1"/>
          </p:cNvSpPr>
          <p:nvPr/>
        </p:nvSpPr>
        <p:spPr bwMode="auto">
          <a:xfrm>
            <a:off x="2897187" y="5745163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16</a:t>
            </a:r>
          </a:p>
        </p:txBody>
      </p:sp>
      <p:sp>
        <p:nvSpPr>
          <p:cNvPr id="8241" name="Text Box 52"/>
          <p:cNvSpPr txBox="1">
            <a:spLocks noChangeArrowheads="1"/>
          </p:cNvSpPr>
          <p:nvPr/>
        </p:nvSpPr>
        <p:spPr bwMode="auto">
          <a:xfrm>
            <a:off x="2444750" y="6338888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65</a:t>
            </a:r>
          </a:p>
        </p:txBody>
      </p:sp>
      <p:sp>
        <p:nvSpPr>
          <p:cNvPr id="8242" name="Text Box 53"/>
          <p:cNvSpPr txBox="1">
            <a:spLocks noChangeArrowheads="1"/>
          </p:cNvSpPr>
          <p:nvPr/>
        </p:nvSpPr>
        <p:spPr bwMode="auto">
          <a:xfrm>
            <a:off x="6457154" y="1624997"/>
            <a:ext cx="21097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ปริมาณการจัดเก็บ</a:t>
            </a:r>
          </a:p>
        </p:txBody>
      </p:sp>
      <p:sp>
        <p:nvSpPr>
          <p:cNvPr id="8243" name="Text Box 55"/>
          <p:cNvSpPr txBox="1">
            <a:spLocks noChangeArrowheads="1"/>
          </p:cNvSpPr>
          <p:nvPr/>
        </p:nvSpPr>
        <p:spPr bwMode="auto">
          <a:xfrm>
            <a:off x="233362" y="444500"/>
            <a:ext cx="9715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ปริมาณ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การผลิต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62" y="2623839"/>
            <a:ext cx="4338638" cy="2306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8439" y="289580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โครงข่ายการขนส่ง</a:t>
            </a:r>
          </a:p>
        </p:txBody>
      </p:sp>
    </p:spTree>
    <p:extLst>
      <p:ext uri="{BB962C8B-B14F-4D97-AF65-F5344CB8AC3E}">
        <p14:creationId xmlns:p14="http://schemas.microsoft.com/office/powerpoint/2010/main" val="31763033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1" y="147573"/>
            <a:ext cx="9244012" cy="49148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33687" y="5823734"/>
            <a:ext cx="7010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ค่าใช้จ่ายในการขนส่งสินค้าไปจัดเก็บยังคลังสินค้า </a:t>
            </a:r>
            <a:r>
              <a:rPr lang="en-US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……….    </a:t>
            </a:r>
            <a:r>
              <a:rPr lang="th-TH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บาท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613474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6" y="322385"/>
            <a:ext cx="9244012" cy="49148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0922" y="5998546"/>
            <a:ext cx="7010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ค่าใช้จ่ายในการขนส่งสินค้าไปจัดเก็บยังคลังสินค้า </a:t>
            </a:r>
            <a:r>
              <a:rPr lang="en-US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……….    </a:t>
            </a:r>
            <a:r>
              <a:rPr lang="th-TH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บาท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Oval 3"/>
          <p:cNvSpPr/>
          <p:nvPr/>
        </p:nvSpPr>
        <p:spPr>
          <a:xfrm>
            <a:off x="5298141" y="2568388"/>
            <a:ext cx="672353" cy="65890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60</a:t>
            </a:r>
            <a:endParaRPr lang="th-TH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465809" y="161021"/>
            <a:ext cx="0" cy="53522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21976" y="3035308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114799" y="3532847"/>
            <a:ext cx="658907" cy="61711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40</a:t>
            </a:r>
            <a:endParaRPr lang="th-TH" sz="2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585446" y="161021"/>
            <a:ext cx="13447" cy="53522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942294" y="3482630"/>
            <a:ext cx="969029" cy="43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</a:t>
            </a:r>
            <a:endParaRPr lang="th-T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7491059" y="1687923"/>
            <a:ext cx="699247" cy="67235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40</a:t>
            </a:r>
            <a:endParaRPr lang="th-TH" sz="20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008529" y="2187565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75609" y="161021"/>
            <a:ext cx="0" cy="53522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900922" y="3532847"/>
            <a:ext cx="702890" cy="61711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30</a:t>
            </a:r>
            <a:endParaRPr lang="th-TH" sz="20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52367" y="161021"/>
            <a:ext cx="0" cy="53522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381049" y="3505629"/>
            <a:ext cx="702890" cy="61711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30</a:t>
            </a:r>
            <a:endParaRPr lang="th-TH" sz="20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563986" y="187915"/>
            <a:ext cx="0" cy="53522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96342" y="4008760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0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4" grpId="0" animBg="1"/>
      <p:bldP spid="15" grpId="0" animBg="1"/>
      <p:bldP spid="18" grpId="0" animBg="1"/>
      <p:bldP spid="2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29636" y="5362916"/>
            <a:ext cx="7010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ค่าใช้จ่ายในการขนส่งสินค้าไปจัดเก็บยังคลังสินค้า </a:t>
            </a:r>
            <a:r>
              <a:rPr lang="en-US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……….    </a:t>
            </a:r>
            <a:r>
              <a:rPr lang="th-TH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บาท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74" y="376173"/>
            <a:ext cx="9244012" cy="49148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351929" y="2622176"/>
            <a:ext cx="672353" cy="65890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60</a:t>
            </a:r>
            <a:endParaRPr lang="th-TH" sz="2000" dirty="0"/>
          </a:p>
        </p:txBody>
      </p:sp>
      <p:sp>
        <p:nvSpPr>
          <p:cNvPr id="6" name="Oval 5"/>
          <p:cNvSpPr/>
          <p:nvPr/>
        </p:nvSpPr>
        <p:spPr>
          <a:xfrm>
            <a:off x="4168587" y="3586635"/>
            <a:ext cx="658907" cy="61711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40</a:t>
            </a:r>
            <a:endParaRPr lang="th-TH" sz="2000" dirty="0"/>
          </a:p>
        </p:txBody>
      </p:sp>
      <p:sp>
        <p:nvSpPr>
          <p:cNvPr id="7" name="Oval 6"/>
          <p:cNvSpPr/>
          <p:nvPr/>
        </p:nvSpPr>
        <p:spPr>
          <a:xfrm>
            <a:off x="7544847" y="1741711"/>
            <a:ext cx="699247" cy="67235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40</a:t>
            </a:r>
            <a:endParaRPr lang="th-TH" sz="2000" dirty="0"/>
          </a:p>
        </p:txBody>
      </p:sp>
      <p:sp>
        <p:nvSpPr>
          <p:cNvPr id="8" name="Oval 7"/>
          <p:cNvSpPr/>
          <p:nvPr/>
        </p:nvSpPr>
        <p:spPr>
          <a:xfrm>
            <a:off x="2954710" y="3586635"/>
            <a:ext cx="702890" cy="61711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30</a:t>
            </a:r>
            <a:endParaRPr lang="th-TH" sz="2000" dirty="0"/>
          </a:p>
        </p:txBody>
      </p:sp>
      <p:sp>
        <p:nvSpPr>
          <p:cNvPr id="9" name="Oval 8"/>
          <p:cNvSpPr/>
          <p:nvPr/>
        </p:nvSpPr>
        <p:spPr>
          <a:xfrm>
            <a:off x="6434837" y="3559417"/>
            <a:ext cx="702890" cy="61711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30</a:t>
            </a:r>
            <a:endParaRPr lang="th-TH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65967" y="5941106"/>
            <a:ext cx="5716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30*18+40*15+60*13+30*19+40*16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17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rrowheads="1"/>
          </p:cNvSpPr>
          <p:nvPr/>
        </p:nvSpPr>
        <p:spPr bwMode="auto">
          <a:xfrm>
            <a:off x="3116262" y="4720198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4</a:t>
            </a:r>
          </a:p>
        </p:txBody>
      </p:sp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7437437" y="3496235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2</a:t>
            </a:r>
          </a:p>
        </p:txBody>
      </p:sp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7364412" y="1840473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</a:t>
            </a: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116262" y="3496235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3</a:t>
            </a: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3116262" y="5872723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5</a:t>
            </a: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116262" y="1048310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</a:t>
            </a: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7437437" y="5151998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3</a:t>
            </a: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3116262" y="2272273"/>
            <a:ext cx="649288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2</a:t>
            </a: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3763963" y="1408674"/>
            <a:ext cx="3673475" cy="395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3763963" y="2559610"/>
            <a:ext cx="3673475" cy="2808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3763963" y="3783573"/>
            <a:ext cx="3673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3763962" y="5080560"/>
            <a:ext cx="360045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 flipV="1">
            <a:off x="3763962" y="2127810"/>
            <a:ext cx="3600450" cy="403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2900363" y="543486"/>
            <a:ext cx="1198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ชนิดสินค้า</a:t>
            </a:r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6992936" y="1119747"/>
            <a:ext cx="1141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คลังสินค้า</a:t>
            </a: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8615361" y="1857934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40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8674098" y="3643873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60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>
            <a:off x="8615361" y="5244866"/>
            <a:ext cx="536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100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1820862" y="1191186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30</a:t>
            </a:r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1820862" y="2416736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40</a:t>
            </a:r>
          </a:p>
        </p:txBody>
      </p: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1793874" y="3567674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60</a:t>
            </a:r>
          </a:p>
        </p:txBody>
      </p:sp>
      <p:sp>
        <p:nvSpPr>
          <p:cNvPr id="33" name="Text Box 36"/>
          <p:cNvSpPr txBox="1">
            <a:spLocks noChangeArrowheads="1"/>
          </p:cNvSpPr>
          <p:nvPr/>
        </p:nvSpPr>
        <p:spPr bwMode="auto">
          <a:xfrm>
            <a:off x="1820862" y="4791637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30</a:t>
            </a:r>
          </a:p>
        </p:txBody>
      </p:sp>
      <p:sp>
        <p:nvSpPr>
          <p:cNvPr id="34" name="Text Box 37"/>
          <p:cNvSpPr txBox="1">
            <a:spLocks noChangeArrowheads="1"/>
          </p:cNvSpPr>
          <p:nvPr/>
        </p:nvSpPr>
        <p:spPr bwMode="auto">
          <a:xfrm>
            <a:off x="1820862" y="5944161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40</a:t>
            </a:r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3744912" y="1569011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18</a:t>
            </a:r>
          </a:p>
        </p:txBody>
      </p: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3671887" y="2648511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15</a:t>
            </a:r>
          </a:p>
        </p:txBody>
      </p:sp>
      <p:sp>
        <p:nvSpPr>
          <p:cNvPr id="42" name="Text Box 45"/>
          <p:cNvSpPr txBox="1">
            <a:spLocks noChangeArrowheads="1"/>
          </p:cNvSpPr>
          <p:nvPr/>
        </p:nvSpPr>
        <p:spPr bwMode="auto">
          <a:xfrm>
            <a:off x="3719512" y="3365266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13</a:t>
            </a:r>
          </a:p>
        </p:txBody>
      </p:sp>
      <p:sp>
        <p:nvSpPr>
          <p:cNvPr id="46" name="Text Box 49"/>
          <p:cNvSpPr txBox="1">
            <a:spLocks noChangeArrowheads="1"/>
          </p:cNvSpPr>
          <p:nvPr/>
        </p:nvSpPr>
        <p:spPr bwMode="auto">
          <a:xfrm>
            <a:off x="3763961" y="4647967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19</a:t>
            </a:r>
          </a:p>
        </p:txBody>
      </p:sp>
      <p:sp>
        <p:nvSpPr>
          <p:cNvPr id="47" name="Text Box 50"/>
          <p:cNvSpPr txBox="1">
            <a:spLocks noChangeArrowheads="1"/>
          </p:cNvSpPr>
          <p:nvPr/>
        </p:nvSpPr>
        <p:spPr bwMode="auto">
          <a:xfrm>
            <a:off x="3600450" y="5529823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>
                <a:latin typeface="Angsana New" panose="02020603050405020304" pitchFamily="18" charset="-34"/>
              </a:rPr>
              <a:t>16</a:t>
            </a:r>
          </a:p>
        </p:txBody>
      </p:sp>
      <p:sp>
        <p:nvSpPr>
          <p:cNvPr id="50" name="Text Box 55"/>
          <p:cNvSpPr txBox="1">
            <a:spLocks noChangeArrowheads="1"/>
          </p:cNvSpPr>
          <p:nvPr/>
        </p:nvSpPr>
        <p:spPr bwMode="auto">
          <a:xfrm>
            <a:off x="900952" y="283135"/>
            <a:ext cx="19994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ปริมาณการผลิต</a:t>
            </a:r>
          </a:p>
        </p:txBody>
      </p:sp>
      <p:sp>
        <p:nvSpPr>
          <p:cNvPr id="52" name="Text Box 53"/>
          <p:cNvSpPr txBox="1">
            <a:spLocks noChangeArrowheads="1"/>
          </p:cNvSpPr>
          <p:nvPr/>
        </p:nvSpPr>
        <p:spPr bwMode="auto">
          <a:xfrm>
            <a:off x="7828754" y="281876"/>
            <a:ext cx="21097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th-TH" sz="2800" dirty="0">
                <a:latin typeface="Angsana New" panose="02020603050405020304" pitchFamily="18" charset="-34"/>
              </a:rPr>
              <a:t>ปริมาณการจัดเก็บ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090987" y="6189755"/>
            <a:ext cx="6740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/>
              <a:t>ค่าใช้จ่ายในการขนส่งสินค้าไปจัดเก็บยังคลังสินค้า </a:t>
            </a:r>
            <a:r>
              <a:rPr lang="en-US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3,130</a:t>
            </a:r>
            <a:r>
              <a:rPr lang="th-TH" dirty="0"/>
              <a:t>   บาท</a:t>
            </a:r>
          </a:p>
        </p:txBody>
      </p:sp>
    </p:spTree>
    <p:extLst>
      <p:ext uri="{BB962C8B-B14F-4D97-AF65-F5344CB8AC3E}">
        <p14:creationId xmlns:p14="http://schemas.microsoft.com/office/powerpoint/2010/main" val="12222954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"/>
          <p:cNvSpPr txBox="1">
            <a:spLocks noChangeArrowheads="1"/>
          </p:cNvSpPr>
          <p:nvPr/>
        </p:nvSpPr>
        <p:spPr bwMode="auto">
          <a:xfrm>
            <a:off x="3863976" y="1484314"/>
            <a:ext cx="4702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5400">
                <a:latin typeface="TH SarabunPSK" panose="020B0500040200020003" pitchFamily="34" charset="-34"/>
                <a:cs typeface="TH SarabunPSK" panose="020B0500040200020003" pitchFamily="34" charset="-34"/>
              </a:rPr>
              <a:t>รื้อฟื้นความทรงจำวัยเด็ก</a:t>
            </a:r>
          </a:p>
        </p:txBody>
      </p:sp>
      <p:pic>
        <p:nvPicPr>
          <p:cNvPr id="61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997201"/>
            <a:ext cx="5205412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8567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"/>
          <p:cNvSpPr txBox="1">
            <a:spLocks noChangeArrowheads="1"/>
          </p:cNvSpPr>
          <p:nvPr/>
        </p:nvSpPr>
        <p:spPr bwMode="auto">
          <a:xfrm>
            <a:off x="4575176" y="260351"/>
            <a:ext cx="3438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5400">
                <a:latin typeface="TH SarabunPSK" panose="020B0500040200020003" pitchFamily="34" charset="-34"/>
                <a:cs typeface="TH SarabunPSK" panose="020B0500040200020003" pitchFamily="34" charset="-34"/>
              </a:rPr>
              <a:t>สมการเชิงเส้นตรง</a:t>
            </a:r>
          </a:p>
        </p:txBody>
      </p:sp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2566988" y="1184276"/>
            <a:ext cx="7453312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ถ้า กำไรจากการจำหน่ายบุหรี่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X 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คือ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มวน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    กำไรจากการจำหน่ายบุหรี่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Y 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คือ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มวน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กำไร 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=  2X + 3Y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th-TH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หากว่าจำหน่ายบุหรี่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X 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ได้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20,000,000 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มวน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         จำหน่ายบุหรี่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Y 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ได้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10,000,000 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มวน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 กำไร </a:t>
            </a:r>
            <a:r>
              <a:rPr lang="en-US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= 2(20,000,000)+3(10,000,000) = 70,000,000 </a:t>
            </a:r>
            <a:r>
              <a:rPr lang="th-TH" alt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th-TH" altLang="th-TH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th-TH" altLang="th-TH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th-TH" altLang="th-TH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th-TH" sz="440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 </a:t>
            </a:r>
            <a:r>
              <a:rPr lang="en-US" altLang="th-TH" sz="4400">
                <a:latin typeface="TH SarabunPSK" panose="020B0500040200020003" pitchFamily="34" charset="-34"/>
                <a:cs typeface="TH SarabunPSK" panose="020B0500040200020003" pitchFamily="34" charset="-34"/>
              </a:rPr>
              <a:t>2X       +     3Y     = 70,000,000</a:t>
            </a:r>
          </a:p>
        </p:txBody>
      </p:sp>
      <p:sp>
        <p:nvSpPr>
          <p:cNvPr id="2" name="Down Arrow 1"/>
          <p:cNvSpPr/>
          <p:nvPr/>
        </p:nvSpPr>
        <p:spPr>
          <a:xfrm>
            <a:off x="4727576" y="4724401"/>
            <a:ext cx="288925" cy="8747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5" name="Down Arrow 4"/>
          <p:cNvSpPr/>
          <p:nvPr/>
        </p:nvSpPr>
        <p:spPr>
          <a:xfrm>
            <a:off x="6848475" y="4724401"/>
            <a:ext cx="287338" cy="8747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98574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0975" y="674690"/>
            <a:ext cx="8362950" cy="5537851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altLang="th-TH" sz="2800" b="1" u="sng" dirty="0">
                <a:latin typeface="Angsana New" panose="02020603050405020304" pitchFamily="18" charset="-34"/>
              </a:rPr>
              <a:t>Objective function</a:t>
            </a:r>
            <a:r>
              <a:rPr lang="th-TH" altLang="th-TH" sz="2800" b="1" dirty="0">
                <a:latin typeface="Angsana New" panose="02020603050405020304" pitchFamily="18" charset="-34"/>
              </a:rPr>
              <a:t> </a:t>
            </a:r>
            <a:r>
              <a:rPr lang="en-US" altLang="th-TH" sz="2800" b="1" dirty="0">
                <a:latin typeface="Angsana New" panose="02020603050405020304" pitchFamily="18" charset="-34"/>
              </a:rPr>
              <a:t>: </a:t>
            </a:r>
            <a:r>
              <a:rPr lang="en-US" altLang="th-TH" sz="2800" dirty="0">
                <a:latin typeface="Angsana New" panose="02020603050405020304" pitchFamily="18" charset="-34"/>
              </a:rPr>
              <a:t>Minimize Z</a:t>
            </a:r>
            <a:r>
              <a:rPr lang="th-TH" altLang="th-TH" sz="2800" dirty="0">
                <a:latin typeface="Angsana New" panose="02020603050405020304" pitchFamily="18" charset="-34"/>
              </a:rPr>
              <a:t> </a:t>
            </a:r>
            <a:r>
              <a:rPr lang="en-US" altLang="th-TH" sz="2800" dirty="0">
                <a:latin typeface="Angsana New" panose="02020603050405020304" pitchFamily="18" charset="-34"/>
              </a:rPr>
              <a:t> =    20X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11</a:t>
            </a:r>
            <a:r>
              <a:rPr lang="en-US" altLang="th-TH" sz="2800" dirty="0">
                <a:latin typeface="Angsana New" panose="02020603050405020304" pitchFamily="18" charset="-34"/>
              </a:rPr>
              <a:t> + 19X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12</a:t>
            </a:r>
            <a:r>
              <a:rPr lang="en-US" altLang="th-TH" sz="2800" dirty="0">
                <a:latin typeface="Angsana New" panose="02020603050405020304" pitchFamily="18" charset="-34"/>
              </a:rPr>
              <a:t> + 14X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13</a:t>
            </a:r>
            <a:r>
              <a:rPr lang="en-US" altLang="th-TH" sz="2800" dirty="0">
                <a:latin typeface="Angsana New" panose="02020603050405020304" pitchFamily="18" charset="-34"/>
              </a:rPr>
              <a:t> + 21X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14</a:t>
            </a:r>
            <a:r>
              <a:rPr lang="en-US" altLang="th-TH" sz="2800" dirty="0">
                <a:latin typeface="Angsana New" panose="02020603050405020304" pitchFamily="18" charset="-34"/>
              </a:rPr>
              <a:t> + 16X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15</a:t>
            </a:r>
            <a:r>
              <a:rPr lang="en-US" altLang="th-TH" sz="2800" dirty="0">
                <a:latin typeface="Angsana New" panose="02020603050405020304" pitchFamily="18" charset="-34"/>
              </a:rPr>
              <a:t> +</a:t>
            </a: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                                    15X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21</a:t>
            </a:r>
            <a:r>
              <a:rPr lang="en-US" altLang="th-TH" sz="2800" dirty="0">
                <a:latin typeface="Angsana New" panose="02020603050405020304" pitchFamily="18" charset="-34"/>
              </a:rPr>
              <a:t> + 20X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22</a:t>
            </a:r>
            <a:r>
              <a:rPr lang="en-US" altLang="th-TH" sz="2800" dirty="0">
                <a:latin typeface="Angsana New" panose="02020603050405020304" pitchFamily="18" charset="-34"/>
              </a:rPr>
              <a:t> +</a:t>
            </a:r>
            <a:r>
              <a:rPr lang="th-TH" altLang="th-TH" sz="2800" dirty="0">
                <a:latin typeface="Angsana New" panose="02020603050405020304" pitchFamily="18" charset="-34"/>
              </a:rPr>
              <a:t> 13</a:t>
            </a:r>
            <a:r>
              <a:rPr lang="en-US" altLang="th-TH" sz="2800" dirty="0">
                <a:latin typeface="Angsana New" panose="02020603050405020304" pitchFamily="18" charset="-34"/>
              </a:rPr>
              <a:t>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23</a:t>
            </a:r>
            <a:r>
              <a:rPr lang="en-US" altLang="th-TH" sz="2800" dirty="0">
                <a:latin typeface="Angsana New" panose="02020603050405020304" pitchFamily="18" charset="-34"/>
              </a:rPr>
              <a:t> + 15X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24</a:t>
            </a:r>
            <a:r>
              <a:rPr lang="th-TH" altLang="th-TH" sz="2800" dirty="0">
                <a:latin typeface="Angsana New" panose="02020603050405020304" pitchFamily="18" charset="-34"/>
              </a:rPr>
              <a:t> + 16</a:t>
            </a:r>
            <a:r>
              <a:rPr lang="en-US" altLang="th-TH" sz="2800" dirty="0">
                <a:latin typeface="Angsana New" panose="02020603050405020304" pitchFamily="18" charset="-34"/>
              </a:rPr>
              <a:t>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25</a:t>
            </a:r>
            <a:r>
              <a:rPr lang="en-US" altLang="th-TH" sz="2800" dirty="0">
                <a:latin typeface="Angsana New" panose="02020603050405020304" pitchFamily="18" charset="-34"/>
              </a:rPr>
              <a:t> +</a:t>
            </a: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                                    18X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31</a:t>
            </a:r>
            <a:r>
              <a:rPr lang="en-US" altLang="th-TH" sz="2800" dirty="0">
                <a:latin typeface="Angsana New" panose="02020603050405020304" pitchFamily="18" charset="-34"/>
              </a:rPr>
              <a:t> + 15X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32</a:t>
            </a:r>
            <a:r>
              <a:rPr lang="en-US" altLang="th-TH" sz="2800" dirty="0">
                <a:latin typeface="Angsana New" panose="02020603050405020304" pitchFamily="18" charset="-34"/>
              </a:rPr>
              <a:t> + 18X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33</a:t>
            </a:r>
            <a:r>
              <a:rPr lang="en-US" altLang="th-TH" sz="2800" dirty="0">
                <a:latin typeface="Angsana New" panose="02020603050405020304" pitchFamily="18" charset="-34"/>
              </a:rPr>
              <a:t> + 19X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34</a:t>
            </a:r>
            <a:r>
              <a:rPr lang="en-US" altLang="th-TH" sz="2800" dirty="0">
                <a:latin typeface="Angsana New" panose="02020603050405020304" pitchFamily="18" charset="-34"/>
              </a:rPr>
              <a:t> + 65X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35</a:t>
            </a:r>
            <a:r>
              <a:rPr lang="en-US" altLang="th-TH" sz="2800" dirty="0">
                <a:latin typeface="Angsana New" panose="02020603050405020304" pitchFamily="18" charset="-34"/>
              </a:rPr>
              <a:t> +</a:t>
            </a:r>
          </a:p>
          <a:p>
            <a:pPr eaLnBrk="1" hangingPunct="1">
              <a:buFontTx/>
              <a:buNone/>
            </a:pPr>
            <a:r>
              <a:rPr lang="en-US" altLang="th-TH" sz="2800" b="1" u="sng" dirty="0">
                <a:latin typeface="Angsana New" panose="02020603050405020304" pitchFamily="18" charset="-34"/>
              </a:rPr>
              <a:t>Subject to</a:t>
            </a:r>
            <a:r>
              <a:rPr lang="en-US" altLang="th-TH" sz="2800" dirty="0">
                <a:latin typeface="Angsana New" panose="02020603050405020304" pitchFamily="18" charset="-34"/>
              </a:rPr>
              <a:t> </a:t>
            </a:r>
            <a:r>
              <a:rPr lang="en-US" altLang="th-TH" sz="2800" b="1" dirty="0">
                <a:latin typeface="Angsana New" panose="02020603050405020304" pitchFamily="18" charset="-34"/>
              </a:rPr>
              <a:t>:</a:t>
            </a:r>
            <a:r>
              <a:rPr lang="en-US" altLang="th-TH" sz="2800" dirty="0">
                <a:latin typeface="Angsana New" panose="02020603050405020304" pitchFamily="18" charset="-34"/>
              </a:rPr>
              <a:t>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11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13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14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15</a:t>
            </a:r>
            <a:r>
              <a:rPr lang="en-US" altLang="th-TH" sz="2800" dirty="0">
                <a:latin typeface="Angsana New" panose="02020603050405020304" pitchFamily="18" charset="-34"/>
              </a:rPr>
              <a:t>     =   40   </a:t>
            </a: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21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23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24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25</a:t>
            </a:r>
            <a:r>
              <a:rPr lang="en-US" altLang="th-TH" sz="2800" dirty="0">
                <a:latin typeface="Angsana New" panose="02020603050405020304" pitchFamily="18" charset="-34"/>
              </a:rPr>
              <a:t>     =  60 </a:t>
            </a:r>
            <a:endParaRPr lang="th-TH" altLang="th-TH" sz="2800" dirty="0">
              <a:latin typeface="Angsana New" panose="02020603050405020304" pitchFamily="18" charset="-34"/>
            </a:endParaRP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31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33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34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35</a:t>
            </a:r>
            <a:r>
              <a:rPr lang="en-US" altLang="th-TH" sz="2800" dirty="0">
                <a:latin typeface="Angsana New" panose="02020603050405020304" pitchFamily="18" charset="-34"/>
              </a:rPr>
              <a:t>     =  100</a:t>
            </a:r>
            <a:r>
              <a:rPr lang="th-TH" altLang="th-TH" sz="2800" dirty="0">
                <a:latin typeface="Angsana New" panose="02020603050405020304" pitchFamily="18" charset="-34"/>
              </a:rPr>
              <a:t> </a:t>
            </a:r>
            <a:endParaRPr lang="th-TH" altLang="th-TH" sz="2800" b="1" u="sng" dirty="0">
              <a:latin typeface="Angsana New" panose="02020603050405020304" pitchFamily="18" charset="-34"/>
            </a:endParaRP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11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21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31      </a:t>
            </a:r>
            <a:r>
              <a:rPr lang="en-US" altLang="th-TH" sz="2800" dirty="0">
                <a:latin typeface="Angsana New" panose="02020603050405020304" pitchFamily="18" charset="-34"/>
              </a:rPr>
              <a:t>=  30</a:t>
            </a: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12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32      </a:t>
            </a:r>
            <a:r>
              <a:rPr lang="en-US" altLang="th-TH" sz="2800" dirty="0">
                <a:latin typeface="Angsana New" panose="02020603050405020304" pitchFamily="18" charset="-34"/>
              </a:rPr>
              <a:t>=  40</a:t>
            </a:r>
            <a:endParaRPr lang="th-TH" altLang="th-TH" sz="2800" b="1" u="sng" dirty="0">
              <a:latin typeface="Angsana New" panose="02020603050405020304" pitchFamily="18" charset="-34"/>
            </a:endParaRP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13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23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33      </a:t>
            </a:r>
            <a:r>
              <a:rPr lang="en-US" altLang="th-TH" sz="2800" dirty="0">
                <a:latin typeface="Angsana New" panose="02020603050405020304" pitchFamily="18" charset="-34"/>
              </a:rPr>
              <a:t>=  60</a:t>
            </a:r>
            <a:endParaRPr lang="th-TH" altLang="th-TH" sz="2800" b="1" u="sng" dirty="0">
              <a:latin typeface="Angsana New" panose="02020603050405020304" pitchFamily="18" charset="-34"/>
            </a:endParaRP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14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24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34     </a:t>
            </a:r>
            <a:r>
              <a:rPr lang="en-US" altLang="th-TH" sz="2800" dirty="0">
                <a:latin typeface="Angsana New" panose="02020603050405020304" pitchFamily="18" charset="-34"/>
              </a:rPr>
              <a:t>=  30</a:t>
            </a:r>
            <a:endParaRPr lang="th-TH" altLang="th-TH" sz="2800" b="1" u="sng" dirty="0">
              <a:latin typeface="Angsana New" panose="02020603050405020304" pitchFamily="18" charset="-34"/>
            </a:endParaRP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15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25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35     </a:t>
            </a:r>
            <a:r>
              <a:rPr lang="en-US" altLang="th-TH" sz="2800" dirty="0">
                <a:latin typeface="Angsana New" panose="02020603050405020304" pitchFamily="18" charset="-34"/>
              </a:rPr>
              <a:t>=  40</a:t>
            </a:r>
            <a:endParaRPr lang="th-TH" altLang="th-TH" sz="2800" b="1" u="sng" dirty="0">
              <a:latin typeface="Angsana New" panose="02020603050405020304" pitchFamily="18" charset="-34"/>
            </a:endParaRPr>
          </a:p>
        </p:txBody>
      </p:sp>
      <p:graphicFrame>
        <p:nvGraphicFramePr>
          <p:cNvPr id="7171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362450" y="6364011"/>
          <a:ext cx="20161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3" imgW="1256755" imgH="253890" progId="Equation.DSMT4">
                  <p:embed/>
                </p:oleObj>
              </mc:Choice>
              <mc:Fallback>
                <p:oleObj name="Equation" r:id="rId3" imgW="1256755" imgH="253890" progId="Equation.DSMT4">
                  <p:embed/>
                  <p:pic>
                    <p:nvPicPr>
                      <p:cNvPr id="717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6364011"/>
                        <a:ext cx="201612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12" y="2435564"/>
            <a:ext cx="6639119" cy="3529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4876" y="0"/>
            <a:ext cx="248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ตัวแบบทางคณิตศาสตร์</a:t>
            </a:r>
          </a:p>
        </p:txBody>
      </p:sp>
    </p:spTree>
    <p:extLst>
      <p:ext uri="{BB962C8B-B14F-4D97-AF65-F5344CB8AC3E}">
        <p14:creationId xmlns:p14="http://schemas.microsoft.com/office/powerpoint/2010/main" val="25830260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4080" y="309572"/>
            <a:ext cx="107755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thaiDist">
              <a:spcAft>
                <a:spcPts val="0"/>
              </a:spcAft>
              <a:tabLst>
                <a:tab pos="228600" algn="l"/>
              </a:tabLst>
            </a:pPr>
            <a:r>
              <a:rPr lang="th-TH" dirty="0">
                <a:latin typeface="Cordia New" panose="020B0304020202020204" pitchFamily="34" charset="-34"/>
                <a:ea typeface="Cordia New" panose="020B0304020202020204" pitchFamily="34" charset="-34"/>
              </a:rPr>
              <a:t>		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          บริษัทผลิตสัปปะรดกระป๋อง มีโรงงานอยู่ 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แห่งตั้งอยู่ในจังหวัด ระยอง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ประจวบฯ และ ราชบุรี </a:t>
            </a:r>
          </a:p>
          <a:p>
            <a:pPr lvl="0" algn="thaiDist">
              <a:spcAft>
                <a:spcPts val="0"/>
              </a:spcAft>
              <a:tabLst>
                <a:tab pos="228600" algn="l"/>
              </a:tabLst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ซึ่งแต่ละโรงงานสามารถรับสัปปะรดสด ได้วันละ 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45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ตันต่อวัน โดยสัปปะรดจะมาจากแหล่งปลูกใหญ่ ๆ  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แหล่งคือ จังหวัด ราชบุรี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เพชรบุรี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ชลบุรี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และจันทบุรี แต่ละแหล่งสามารถรวบรวมสัปปะรดได้วันละ 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40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ตัน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 20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ตัน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  60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ตัน และ 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15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ตัน ตามลำดับ ซึ่งการขนส่งสัปปะรดจากแหล่งปลูกไปยังโรงงานต่าง ๆ</a:t>
            </a:r>
            <a:endParaRPr lang="en-US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0" algn="thaiDist">
              <a:spcAft>
                <a:spcPts val="0"/>
              </a:spcAft>
              <a:tabLst>
                <a:tab pos="228600" algn="l"/>
              </a:tabLst>
            </a:pP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                      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มีต้นทุนค่าขนส่ง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สตางค์ ต่อกิโลกรัม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ดังนี้   ท่านควรจัดการขนส่งอย่างไรจึงจะมีต้นทุนต่ำที่สุด</a:t>
            </a:r>
            <a:endParaRPr lang="en-US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77" y="2556341"/>
            <a:ext cx="9137480" cy="40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760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64" y="610322"/>
            <a:ext cx="10891361" cy="47953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94412" y="5833563"/>
            <a:ext cx="7010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ค่าใช้จ่ายในการขนส่งสินค้า  </a:t>
            </a:r>
            <a:r>
              <a:rPr lang="en-US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……….    </a:t>
            </a:r>
            <a:r>
              <a:rPr lang="th-TH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บาท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0174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4764" y="136569"/>
            <a:ext cx="1081591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กลยุทธ์การปรับเปลี่ยนรูปแบบการขนส่งแบบใหม่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ซึ่งโครงสร้างของระบบขนส่ง สามารถแบ่งตามลักษณะทางกายภาพได้ 5 แบบ คือ </a:t>
            </a:r>
          </a:p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การขนส่งทางถนน เป็นรูปแบบการขนส่งที่นิยมใช้มากที่สุด สำหรับการขนส่งภายในประเทศ</a:t>
            </a:r>
          </a:p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การขนส่งทางราง มีข้อจำกัดในด้านสถานที่ตั้ง และสถานีบริการ ต้นทุนการขนส่งต่ำ และสามารถบรรทุกสินค้า ได้ครั้งละมากๆ</a:t>
            </a:r>
          </a:p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การขนส่งทางน้ำ สามารถขนส่งได้ครั้งละมากๆ มีต้นทุนในการขนส่งต่ำที่สุด และเป็นการขนส่งหลักของการขนส่งระหว่างประเทศ</a:t>
            </a:r>
          </a:p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การขนส่งทางอากาศ ใช้สำหรับการขนส่งระยะทางไกลๆ และต้องการความเร็วสูง มีต้นทุนการขนส่งสูงที่สุด และใช้กับสินค้าที่มีราคาแพง มีน้ำหนักและปริมาตรน้อย</a:t>
            </a:r>
          </a:p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- การขนส่งทางท่อ ต้องมีการกำหนดตำแหน่งที่ตั้งสถานที่รับและส่งสินค้าที่แน่นอน </a:t>
            </a:r>
          </a:p>
        </p:txBody>
      </p:sp>
      <p:sp>
        <p:nvSpPr>
          <p:cNvPr id="3" name="Rectangle 2"/>
          <p:cNvSpPr/>
          <p:nvPr/>
        </p:nvSpPr>
        <p:spPr>
          <a:xfrm>
            <a:off x="7640664" y="6407377"/>
            <a:ext cx="4316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dirty="0"/>
              <a:t>ที่มา </a:t>
            </a:r>
            <a:r>
              <a:rPr lang="en-US" sz="1400" dirty="0"/>
              <a:t>: https://www.bangkokbanksme.com/article</a:t>
            </a:r>
            <a:endParaRPr lang="th-TH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60884"/>
            <a:ext cx="4601565" cy="20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634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8891" y="967077"/>
            <a:ext cx="11652437" cy="553785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th-TH" sz="2800" b="1" u="sng" dirty="0">
                <a:latin typeface="Angsana New" panose="02020603050405020304" pitchFamily="18" charset="-34"/>
              </a:rPr>
              <a:t>Objective function</a:t>
            </a:r>
            <a:r>
              <a:rPr lang="th-TH" altLang="th-TH" sz="2800" b="1" dirty="0">
                <a:latin typeface="Angsana New" panose="02020603050405020304" pitchFamily="18" charset="-34"/>
              </a:rPr>
              <a:t> </a:t>
            </a:r>
            <a:r>
              <a:rPr lang="en-US" altLang="th-TH" sz="2800" b="1" dirty="0">
                <a:latin typeface="Angsana New" panose="02020603050405020304" pitchFamily="18" charset="-34"/>
              </a:rPr>
              <a:t>: </a:t>
            </a:r>
          </a:p>
          <a:p>
            <a:pPr>
              <a:buNone/>
            </a:pPr>
            <a:r>
              <a:rPr lang="en-US" altLang="th-TH" sz="2800" b="1" dirty="0">
                <a:latin typeface="Angsana New" panose="02020603050405020304" pitchFamily="18" charset="-34"/>
              </a:rPr>
              <a:t>   </a:t>
            </a:r>
            <a:r>
              <a:rPr lang="en-US" altLang="th-TH" sz="2800" dirty="0">
                <a:latin typeface="Angsana New" panose="02020603050405020304" pitchFamily="18" charset="-34"/>
              </a:rPr>
              <a:t>Minimize Z</a:t>
            </a:r>
            <a:r>
              <a:rPr lang="th-TH" altLang="th-TH" sz="2800" dirty="0">
                <a:latin typeface="Angsana New" panose="02020603050405020304" pitchFamily="18" charset="-34"/>
              </a:rPr>
              <a:t> </a:t>
            </a:r>
            <a:r>
              <a:rPr lang="en-US" altLang="th-TH" sz="2800" dirty="0">
                <a:latin typeface="Angsana New" panose="02020603050405020304" pitchFamily="18" charset="-34"/>
              </a:rPr>
              <a:t> =    50X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11</a:t>
            </a:r>
            <a:r>
              <a:rPr lang="en-US" altLang="th-TH" sz="2800" dirty="0">
                <a:latin typeface="Angsana New" panose="02020603050405020304" pitchFamily="18" charset="-34"/>
              </a:rPr>
              <a:t> + 18X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12</a:t>
            </a:r>
            <a:r>
              <a:rPr lang="en-US" altLang="th-TH" sz="2800" dirty="0">
                <a:latin typeface="Angsana New" panose="02020603050405020304" pitchFamily="18" charset="-34"/>
              </a:rPr>
              <a:t> + 34X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13</a:t>
            </a:r>
            <a:r>
              <a:rPr lang="en-US" altLang="th-TH" sz="2800" dirty="0">
                <a:latin typeface="Angsana New" panose="02020603050405020304" pitchFamily="18" charset="-34"/>
              </a:rPr>
              <a:t> + 17X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21</a:t>
            </a:r>
            <a:r>
              <a:rPr lang="en-US" altLang="th-TH" sz="2800" dirty="0">
                <a:latin typeface="Angsana New" panose="02020603050405020304" pitchFamily="18" charset="-34"/>
              </a:rPr>
              <a:t> + 25X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22</a:t>
            </a:r>
            <a:r>
              <a:rPr lang="en-US" altLang="th-TH" sz="2800" dirty="0">
                <a:latin typeface="Angsana New" panose="02020603050405020304" pitchFamily="18" charset="-34"/>
              </a:rPr>
              <a:t> +</a:t>
            </a:r>
            <a:r>
              <a:rPr lang="th-TH" altLang="th-TH" sz="2800" dirty="0">
                <a:latin typeface="Angsana New" panose="02020603050405020304" pitchFamily="18" charset="-34"/>
              </a:rPr>
              <a:t> </a:t>
            </a:r>
            <a:r>
              <a:rPr lang="en-US" altLang="th-TH" sz="2800" dirty="0">
                <a:latin typeface="Angsana New" panose="02020603050405020304" pitchFamily="18" charset="-34"/>
              </a:rPr>
              <a:t>42X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23</a:t>
            </a:r>
            <a:r>
              <a:rPr lang="en-US" altLang="th-TH" sz="2800" dirty="0">
                <a:latin typeface="Angsana New" panose="02020603050405020304" pitchFamily="18" charset="-34"/>
              </a:rPr>
              <a:t> + 10X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31</a:t>
            </a:r>
            <a:r>
              <a:rPr lang="en-US" altLang="th-TH" sz="2800" dirty="0">
                <a:latin typeface="Angsana New" panose="02020603050405020304" pitchFamily="18" charset="-34"/>
              </a:rPr>
              <a:t> + 15X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32</a:t>
            </a:r>
            <a:r>
              <a:rPr lang="en-US" altLang="th-TH" sz="2800" dirty="0">
                <a:latin typeface="Angsana New" panose="02020603050405020304" pitchFamily="18" charset="-34"/>
              </a:rPr>
              <a:t> + 20X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33</a:t>
            </a:r>
            <a:r>
              <a:rPr lang="en-US" altLang="th-TH" sz="2800" dirty="0">
                <a:latin typeface="Angsana New" panose="02020603050405020304" pitchFamily="18" charset="-34"/>
              </a:rPr>
              <a:t> + 16X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41</a:t>
            </a:r>
            <a:r>
              <a:rPr lang="en-US" altLang="th-TH" sz="2800" dirty="0">
                <a:latin typeface="Angsana New" panose="02020603050405020304" pitchFamily="18" charset="-34"/>
              </a:rPr>
              <a:t> +  30X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42</a:t>
            </a:r>
            <a:r>
              <a:rPr lang="en-US" altLang="th-TH" sz="2800" dirty="0">
                <a:latin typeface="Angsana New" panose="02020603050405020304" pitchFamily="18" charset="-34"/>
              </a:rPr>
              <a:t> +  27X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43</a:t>
            </a:r>
            <a:r>
              <a:rPr lang="en-US" altLang="th-TH" sz="2800" dirty="0">
                <a:latin typeface="Angsana New" panose="02020603050405020304" pitchFamily="18" charset="-34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 altLang="th-TH" sz="2800" b="1" u="sng" dirty="0">
                <a:latin typeface="Angsana New" panose="02020603050405020304" pitchFamily="18" charset="-34"/>
              </a:rPr>
              <a:t>Subject to</a:t>
            </a:r>
            <a:r>
              <a:rPr lang="en-US" altLang="th-TH" sz="2800" dirty="0">
                <a:latin typeface="Angsana New" panose="02020603050405020304" pitchFamily="18" charset="-34"/>
              </a:rPr>
              <a:t> </a:t>
            </a:r>
            <a:r>
              <a:rPr lang="en-US" altLang="th-TH" sz="2800" b="1" dirty="0">
                <a:latin typeface="Angsana New" panose="02020603050405020304" pitchFamily="18" charset="-34"/>
              </a:rPr>
              <a:t>:</a:t>
            </a:r>
            <a:r>
              <a:rPr lang="en-US" altLang="th-TH" sz="2800" dirty="0">
                <a:latin typeface="Angsana New" panose="02020603050405020304" pitchFamily="18" charset="-34"/>
              </a:rPr>
              <a:t>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11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13</a:t>
            </a:r>
            <a:r>
              <a:rPr lang="en-US" altLang="th-TH" sz="2800" dirty="0">
                <a:latin typeface="Angsana New" panose="02020603050405020304" pitchFamily="18" charset="-34"/>
              </a:rPr>
              <a:t>           =   40   </a:t>
            </a: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21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23</a:t>
            </a:r>
            <a:r>
              <a:rPr lang="en-US" altLang="th-TH" sz="2800" dirty="0">
                <a:latin typeface="Angsana New" panose="02020603050405020304" pitchFamily="18" charset="-34"/>
              </a:rPr>
              <a:t>           =  20 </a:t>
            </a:r>
            <a:endParaRPr lang="th-TH" altLang="th-TH" sz="2800" dirty="0">
              <a:latin typeface="Angsana New" panose="02020603050405020304" pitchFamily="18" charset="-34"/>
            </a:endParaRPr>
          </a:p>
          <a:p>
            <a:pPr eaLnBrk="1" hangingPunct="1">
              <a:buFontTx/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31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33</a:t>
            </a:r>
            <a:r>
              <a:rPr lang="en-US" altLang="th-TH" sz="2800" dirty="0">
                <a:latin typeface="Angsana New" panose="02020603050405020304" pitchFamily="18" charset="-34"/>
              </a:rPr>
              <a:t>           =  60</a:t>
            </a:r>
            <a:r>
              <a:rPr lang="th-TH" altLang="th-TH" sz="2800" dirty="0">
                <a:latin typeface="Angsana New" panose="02020603050405020304" pitchFamily="18" charset="-34"/>
              </a:rPr>
              <a:t> </a:t>
            </a:r>
          </a:p>
          <a:p>
            <a:pPr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41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42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43</a:t>
            </a:r>
            <a:r>
              <a:rPr lang="en-US" altLang="th-TH" sz="2800" dirty="0">
                <a:latin typeface="Angsana New" panose="02020603050405020304" pitchFamily="18" charset="-34"/>
              </a:rPr>
              <a:t>           =  15</a:t>
            </a:r>
            <a:endParaRPr lang="th-TH" altLang="th-TH" sz="2800" b="1" u="sng" dirty="0">
              <a:latin typeface="Angsana New" panose="02020603050405020304" pitchFamily="18" charset="-34"/>
            </a:endParaRPr>
          </a:p>
          <a:p>
            <a:pPr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11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21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31 </a:t>
            </a:r>
            <a:r>
              <a:rPr lang="en-US" altLang="th-TH" sz="2800" dirty="0">
                <a:latin typeface="Angsana New" panose="02020603050405020304" pitchFamily="18" charset="-34"/>
              </a:rPr>
              <a:t>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41    </a:t>
            </a:r>
            <a:r>
              <a:rPr lang="en-US" altLang="th-TH" sz="2800" dirty="0">
                <a:latin typeface="Angsana New" panose="02020603050405020304" pitchFamily="18" charset="-34"/>
              </a:rPr>
              <a:t>=  45</a:t>
            </a:r>
          </a:p>
          <a:p>
            <a:pPr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12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32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42    </a:t>
            </a:r>
            <a:r>
              <a:rPr lang="en-US" altLang="th-TH" sz="2800" dirty="0">
                <a:latin typeface="Angsana New" panose="02020603050405020304" pitchFamily="18" charset="-34"/>
              </a:rPr>
              <a:t>=  45</a:t>
            </a:r>
          </a:p>
          <a:p>
            <a:pPr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13</a:t>
            </a:r>
            <a:r>
              <a:rPr lang="en-US" altLang="th-TH" sz="2800" dirty="0">
                <a:latin typeface="Angsana New" panose="02020603050405020304" pitchFamily="18" charset="-34"/>
              </a:rPr>
              <a:t> + 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23</a:t>
            </a:r>
            <a:r>
              <a:rPr lang="en-US" altLang="th-TH" sz="2800" dirty="0">
                <a:latin typeface="Angsana New" panose="02020603050405020304" pitchFamily="18" charset="-34"/>
              </a:rPr>
              <a:t> 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33 </a:t>
            </a:r>
            <a:r>
              <a:rPr lang="en-US" altLang="th-TH" sz="2800" dirty="0">
                <a:latin typeface="Angsana New" panose="02020603050405020304" pitchFamily="18" charset="-34"/>
              </a:rPr>
              <a:t>+X</a:t>
            </a:r>
            <a:r>
              <a:rPr lang="en-US" altLang="th-TH" sz="2800" baseline="-25000" dirty="0">
                <a:latin typeface="Angsana New" panose="02020603050405020304" pitchFamily="18" charset="-34"/>
              </a:rPr>
              <a:t>43     </a:t>
            </a:r>
            <a:r>
              <a:rPr lang="en-US" altLang="th-TH" sz="2800" dirty="0">
                <a:latin typeface="Angsana New" panose="02020603050405020304" pitchFamily="18" charset="-34"/>
              </a:rPr>
              <a:t>=  45</a:t>
            </a:r>
          </a:p>
          <a:p>
            <a:pPr>
              <a:buNone/>
            </a:pPr>
            <a:r>
              <a:rPr lang="en-US" altLang="th-TH" sz="2800" dirty="0">
                <a:latin typeface="Angsana New" panose="02020603050405020304" pitchFamily="18" charset="-34"/>
              </a:rPr>
              <a:t>                          All  </a:t>
            </a:r>
            <a:r>
              <a:rPr lang="en-US" altLang="th-TH" sz="2800" dirty="0" err="1">
                <a:latin typeface="Angsana New" panose="02020603050405020304" pitchFamily="18" charset="-34"/>
              </a:rPr>
              <a:t>X</a:t>
            </a:r>
            <a:r>
              <a:rPr lang="en-US" altLang="th-TH" sz="2800" baseline="-25000" dirty="0" err="1">
                <a:latin typeface="Angsana New" panose="02020603050405020304" pitchFamily="18" charset="-34"/>
              </a:rPr>
              <a:t>ij</a:t>
            </a:r>
            <a:r>
              <a:rPr lang="en-US" altLang="th-TH" sz="2800" dirty="0">
                <a:latin typeface="Angsana New" panose="02020603050405020304" pitchFamily="18" charset="-34"/>
              </a:rPr>
              <a:t> &gt;= 0 and Integer </a:t>
            </a:r>
            <a:endParaRPr lang="th-TH" altLang="th-TH" sz="2800" dirty="0">
              <a:latin typeface="Angsana New" panose="02020603050405020304" pitchFamily="18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14876" y="92080"/>
            <a:ext cx="248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ตัวแบบทางคณิตศาสตร์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6000" y="562450"/>
            <a:ext cx="5985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X</a:t>
            </a:r>
            <a:r>
              <a:rPr lang="en-US" sz="1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ij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ปริมาณสัปปะรดจากแหล่งปลูก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ที่จะถูกขนส่งไปผลิตที่โรงงาน </a:t>
            </a:r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j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2229077"/>
            <a:ext cx="7029831" cy="30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33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94" y="408734"/>
            <a:ext cx="6556867" cy="61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396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1695" y="2675965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 action="ppaction://hlinkfile"/>
              </a:rPr>
              <a:t>Excel to solve TP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921285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42" y="231178"/>
            <a:ext cx="8333817" cy="5335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013" y="5795682"/>
            <a:ext cx="117350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Transportation Model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ในการตัดสินใจเรื่องการขนส่งของบริษัทผลิตสินค้าอุปโภคแห่งหนึ่ง</a:t>
            </a:r>
          </a:p>
          <a:p>
            <a:pPr algn="ct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พิษณุ ยศปัญญา เศรษฐศาสตรมหาบัณฑิต (เศรษฐศาสตร์ธุรกิจ)คณะเศรษฐศาสตร์ มหาวิทยาลัยธรรมศาสตร์ พ.ศ. 2552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32687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5" y="790014"/>
            <a:ext cx="8442283" cy="56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750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6" y="239805"/>
            <a:ext cx="3282203" cy="6384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15" y="239805"/>
            <a:ext cx="7707628" cy="953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914" y="1011330"/>
            <a:ext cx="7707625" cy="56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819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2" y="842961"/>
            <a:ext cx="11732724" cy="57864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7449" y="158377"/>
            <a:ext cx="2064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ก่อนการปรับปรุง</a:t>
            </a:r>
          </a:p>
        </p:txBody>
      </p:sp>
    </p:spTree>
    <p:extLst>
      <p:ext uri="{BB962C8B-B14F-4D97-AF65-F5344CB8AC3E}">
        <p14:creationId xmlns:p14="http://schemas.microsoft.com/office/powerpoint/2010/main" val="4246545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10" y="1089212"/>
            <a:ext cx="11588603" cy="5452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7449" y="158377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หลังการปรับปรุง</a:t>
            </a:r>
          </a:p>
        </p:txBody>
      </p:sp>
    </p:spTree>
    <p:extLst>
      <p:ext uri="{BB962C8B-B14F-4D97-AF65-F5344CB8AC3E}">
        <p14:creationId xmlns:p14="http://schemas.microsoft.com/office/powerpoint/2010/main" val="1206191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280608"/>
            <a:ext cx="10265015" cy="64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641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1811"/>
          <a:stretch/>
        </p:blipFill>
        <p:spPr>
          <a:xfrm>
            <a:off x="306482" y="389965"/>
            <a:ext cx="11589500" cy="26264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2" y="3195357"/>
            <a:ext cx="11688294" cy="23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37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0976" y="109966"/>
            <a:ext cx="1081591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กลยุทธ์ศูนย์กระจายสินค้า   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การหาที่ตั้งศูนย์รวบรวมและกระจายสินค้าตามจุดยุทธศาสตร์ต่างๆ ที่สามารถกระจายและส่งต่อไปยังจังหวัดใกล้เคียงหรือประเทศเพื่อนบ้าน มีการจัดระบบการขนถ่ายสินค้า การจัดพื้นที่การเก็บสินค้า ระบบการจัดส่งสินค้า ระบบบริหารคลังสินค้า มีอุปกรณ์จัดวางสินค้า           </a:t>
            </a:r>
          </a:p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การมีศูนย์กระจายสินค้าจะช่วยทำให้สามารถลดต้นทุนการขนส่งได้เนื่องจากการขนส่งตรงถึงลูกค้า      ในต่างจังหวัดโดยไม่มีศูนย์รวบรวมพักสินค้า ที่เป็นศูนย์กลางการขนส่ง ทำให้ส่วนใหญ่ต้องขนส่งรถเที่ยวเปล่ากลับหรือส่งสินค้า ไม่เต็มคันรถ ซึ่งการแก้ปัญหาดังกล่าวทำได้โดยการมีศูนย์กระจายสินค้า ที่มีประสิทธิภาพ ซึ่งมีโครงข่ายกระจายสินค้า ทำหน้าที่รวบรวมสินค้าให้เต็มคันรถหรือจัดพาหนะให้เหมาะสมกับจำนวน และสอดคล้องกับสถานที่ส่งมอบสินค้า อีกทั้งยังมีเครือข่ายในการรวบรวมสินค้า หรือเปลี่ยนรูปแบบการขนส่งไปสู่รูปแบบที่ประหยัดพลังงานอีกด้วย </a:t>
            </a:r>
          </a:p>
        </p:txBody>
      </p:sp>
      <p:sp>
        <p:nvSpPr>
          <p:cNvPr id="3" name="Rectangle 2"/>
          <p:cNvSpPr/>
          <p:nvPr/>
        </p:nvSpPr>
        <p:spPr>
          <a:xfrm>
            <a:off x="8027670" y="6550223"/>
            <a:ext cx="4316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dirty="0"/>
              <a:t>ที่มา </a:t>
            </a:r>
            <a:r>
              <a:rPr lang="en-US" sz="1400" dirty="0"/>
              <a:t>: https://www.bangkokbanksme.com/article</a:t>
            </a:r>
            <a:endParaRPr lang="th-TH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96" y="4264252"/>
            <a:ext cx="2532810" cy="2532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535" y="4264252"/>
            <a:ext cx="3806135" cy="25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640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1695" y="2675965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 action="ppaction://hlinkfile"/>
              </a:rPr>
              <a:t>Excel to solve TP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84862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3939" y="451084"/>
            <a:ext cx="5024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ปัญหาการขนส่งแบบ ไป</a:t>
            </a:r>
            <a:r>
              <a:rPr lang="en-US" alt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alt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กลับ จุดเดียว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6106" y="2704696"/>
          <a:ext cx="9305364" cy="3652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9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         ลูกค้า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พนักงานขับรถ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สมหมาย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88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สมชาย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สมศักดิ์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สมสิทธิ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สมบูรณ์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89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86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966483" y="2161794"/>
            <a:ext cx="43585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คะแนนความพึงพอใจของลูกค้า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6483" y="1317151"/>
            <a:ext cx="8069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บริษัทรับขนส่งสินค้าแช่เย็นจากลูกค้ามาจัดส่งที่สนามบินดอนเมือง</a:t>
            </a:r>
          </a:p>
        </p:txBody>
      </p:sp>
    </p:spTree>
    <p:extLst>
      <p:ext uri="{BB962C8B-B14F-4D97-AF65-F5344CB8AC3E}">
        <p14:creationId xmlns:p14="http://schemas.microsoft.com/office/powerpoint/2010/main" val="4714845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58154" y="1400331"/>
          <a:ext cx="9305364" cy="3652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9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         ลูกค้า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พนักงานขับรถ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สมหมาย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-88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-98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-79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-90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สมชาย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-98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สมศักดิ์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-70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-72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-78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สมสิทธิ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-87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-78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-65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สมบูรณ์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-89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-70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3731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62319" y="95967"/>
          <a:ext cx="9305364" cy="3652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84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         ลูกค้า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พนักงานขับรถ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สมหมาย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-88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-98</a:t>
                      </a:r>
                      <a:endParaRPr lang="en-US" sz="32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-79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-90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สมชาย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-98</a:t>
                      </a:r>
                      <a:endParaRPr lang="en-US" sz="32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สมศักดิ์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-70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-72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-78</a:t>
                      </a:r>
                      <a:endParaRPr lang="en-US" sz="32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สมสิทธิ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-87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-78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-65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-95</a:t>
                      </a:r>
                      <a:endParaRPr lang="en-US" sz="32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สมบูรณ์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-89</a:t>
                      </a:r>
                      <a:endParaRPr lang="en-US" sz="32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-86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-70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367683" y="1075765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-(-98)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17450" y="1630029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-(-98)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17449" y="2119928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-(-78)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17449" y="2609827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-(-95)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17448" y="3127169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-(-89)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62319" y="3830062"/>
          <a:ext cx="9305364" cy="2609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สมหมาย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สมชาย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สมศักดิ์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สมสิทธิ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สมบูรณ์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13412" y="6278788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-(3)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3126" y="6278788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-(2)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13324" y="6278788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-(6)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00146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02660" y="1050705"/>
          <a:ext cx="9305364" cy="3652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9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         ลูกค้า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พนักงานขับรถ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สมหมาย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สมชาย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สมศักดิ์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สมสิทธิ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สมบูรณ์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3200" b="1" i="0" u="none" strike="noStrike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 flipV="1">
            <a:off x="1061057" y="2892784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5957048" y="772518"/>
            <a:ext cx="11626" cy="4209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583707" y="803457"/>
            <a:ext cx="11626" cy="4209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829801" y="818767"/>
            <a:ext cx="11626" cy="4209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2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23683" y="2583670"/>
          <a:ext cx="9305364" cy="3652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9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         ลูกค้า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พนักงานขับรถ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สมหมาย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th-TH" sz="32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  <a:endParaRPr lang="th-TH" sz="32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สมชาย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FFC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3200" b="1" i="0" u="none" strike="noStrike" dirty="0">
                        <a:solidFill>
                          <a:srgbClr val="FFC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FFC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  <a:endParaRPr lang="th-TH" sz="3200" b="1" i="0" u="none" strike="noStrike" dirty="0">
                        <a:solidFill>
                          <a:srgbClr val="FFC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FFC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3200" b="1" i="0" u="none" strike="noStrike" dirty="0">
                        <a:solidFill>
                          <a:srgbClr val="FFC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สมศักดิ์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32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สมสิทธิ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th-TH" sz="32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32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สมบูรณ์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3329" cy="242798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383787" y="4425749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279778" y="2305483"/>
            <a:ext cx="11626" cy="4209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906437" y="2336422"/>
            <a:ext cx="11626" cy="4209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152531" y="2351732"/>
            <a:ext cx="11626" cy="4209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27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08530" y="727976"/>
          <a:ext cx="9305364" cy="3652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9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         ลูกค้า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พนักงานขับรถ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สมหมาย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สมชาย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สมศักดิ์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สมสิทธิ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สมบูรณ์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 flipV="1">
            <a:off x="966927" y="3121384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008530" y="4103020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966926" y="2554426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008530" y="2005502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66925" y="3554096"/>
            <a:ext cx="9388569" cy="3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19518" y="1306200"/>
          <a:ext cx="9305364" cy="3652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9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         ลูกค้า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พนักงานขับรถ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สมหมาย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en-US" sz="3200" b="1" i="0" u="none" strike="noStrike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*</a:t>
                      </a:r>
                      <a:endParaRPr lang="th-TH" sz="3200" b="1" i="0" u="none" strike="noStrike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สมชาย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0*</a:t>
                      </a:r>
                      <a:endParaRPr lang="th-TH" sz="3200" b="1" i="0" u="none" strike="noStrike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สมศักดิ์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0*</a:t>
                      </a:r>
                      <a:endParaRPr lang="th-TH" sz="3200" b="1" i="0" u="none" strike="noStrike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สมสิทธิ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en-US" sz="3200" b="1" i="0" u="none" strike="noStrike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*</a:t>
                      </a:r>
                      <a:endParaRPr lang="th-TH" sz="3200" b="1" i="0" u="none" strike="noStrike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สมบูรณ์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0*</a:t>
                      </a:r>
                      <a:endParaRPr lang="th-TH" sz="3200" b="1" i="0" u="none" strike="noStrike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th-TH" sz="32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1778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02659" y="1292755"/>
          <a:ext cx="9305364" cy="3652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9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         ลูกค้า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พนักงานขับรถ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สมหมาย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88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</a:t>
                      </a:r>
                      <a:endParaRPr lang="en-US" sz="3200" b="1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สมชาย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</a:t>
                      </a:r>
                      <a:endParaRPr lang="en-US" sz="3200" b="1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สมศักดิ์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</a:t>
                      </a:r>
                      <a:endParaRPr lang="en-US" sz="3200" b="1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สมสิทธิ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3200" b="1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สมบูรณ์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92D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</a:t>
                      </a:r>
                      <a:endParaRPr lang="en-US" sz="3200" b="1" dirty="0">
                        <a:solidFill>
                          <a:srgbClr val="92D05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89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86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53036" y="749853"/>
            <a:ext cx="43585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คะแนนความพึงพอใจของลูกค้า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3883" y="5327193"/>
            <a:ext cx="6761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คะแนนสูงสุด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85+98+96+72+95 = 446 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738708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86424" y="1600203"/>
          <a:ext cx="9625014" cy="3956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25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ดอนเมือง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2,000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5,000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2,000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2,800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2,100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2,500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3,200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2,500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2,700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1,800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2,900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2,100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2,500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2,000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2,600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2,400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1,400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2,100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2,100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4,200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2,800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2,300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1,600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2,300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3,200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86424" y="679684"/>
            <a:ext cx="8069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บริษัทรับขนส่งสินค้าแช่เย็นจากลูกค้ามาจัดส่งที่สนามบินดอนเมือง</a:t>
            </a:r>
          </a:p>
        </p:txBody>
      </p:sp>
    </p:spTree>
    <p:extLst>
      <p:ext uri="{BB962C8B-B14F-4D97-AF65-F5344CB8AC3E}">
        <p14:creationId xmlns:p14="http://schemas.microsoft.com/office/powerpoint/2010/main" val="57091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3022" y="216670"/>
            <a:ext cx="1014356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กลยุทธ์การขนส่งสินค้าทั้งเที่ยวไปและกลับ    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การเพิ่มประสิทธิภาพการขนส่งด้วยการลดการวิ่งเที่ยวเปล่าเป็นการจัดการการขนส่งที่มีเป้าหมายให้เกิดการใช้ประโยชน์จากยวดยาน เพราะการขนส่งโดยทั่วไปเมื่อส่งสินค้า เสร็จ จะตีรถวิ่งเที่ยวเปล่ากลับมา ซึ่งทำให้เกิดต้นทุนของการประกอบการเพิ่มสูงขึ้นโดยเปล่าประโยชน์ ซึ่งต้นทุนที่เกิดขึ้นมานี้นับเป็นต้นทุนที่ไม่ก่อให้เกิดมูลค่าและผู้ประกอบการต้องแบกรับภาระต้นทุนเหล่านี้ ซึ่งเป็นส่วนสำคัญในการทำให้ต้นทุนการประกอบการสูงขึ้น                 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แต่อย่างไรก็ตามการบริหารการขนส่งเที่ยวกลับ ในปัจจุบันยังไม่สามารถดำเนินการได้อย่างมีประสิทธิภาพมากนักเนื่องจากไม่ทราบปริมาณความต้องการในการขนส่งสินค้า รวมถึงจุดหมายปลายทางของสินค้า ที่สำคัญปริมาณความต้องการการขนส่งสินค้า ระหว่างต้นทางและปลายทางมักจะมีปริมาณไม่เท่ากันการบริหารการจัดส่งเที่ยวกลับจะประสบความสำเร็จหรือไม่ ขึ้นอยู่กับการบริหารด้านข้อมูลข่าวสาร ซึ่งกลุ่มผู้ประกอบการจะต้องมีการให้ความร่วมมือ การวางแผน การพยากรณ์ความต้องการ รวมถึงการเติมเต็มสินค้า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0664" y="6407377"/>
            <a:ext cx="4316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dirty="0"/>
              <a:t>ที่มา </a:t>
            </a:r>
            <a:r>
              <a:rPr lang="en-US" sz="1400" dirty="0"/>
              <a:t>: https://www.bangkokbanksme.com/article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73771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90589" y="1519521"/>
          <a:ext cx="10687329" cy="4037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3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225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ดอนเมือง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2,000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5,000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2,000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2,800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2,100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200" b="1" i="0" u="none" strike="noStrike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2,500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3,200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2,500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2,700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200" b="1" i="0" u="none" strike="noStrike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1,800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2,900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2,100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2,500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200" b="1" i="0" u="none" strike="noStrike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1,800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2,000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2,600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2,400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200" b="1" i="0" u="none" strike="noStrike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1,200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1,400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2,100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2,100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4,200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200" b="1" i="0" u="none" strike="noStrike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2,800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2,300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1,600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2,300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3,200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1,600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86424" y="679684"/>
            <a:ext cx="8069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บริษัทรับขนส่งสินค้าแช่เย็นจากลูกค้ามาจัดส่งที่สนามบินดอนเมือง</a:t>
            </a:r>
          </a:p>
        </p:txBody>
      </p:sp>
    </p:spTree>
    <p:extLst>
      <p:ext uri="{BB962C8B-B14F-4D97-AF65-F5344CB8AC3E}">
        <p14:creationId xmlns:p14="http://schemas.microsoft.com/office/powerpoint/2010/main" val="31251696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90589" y="1519521"/>
          <a:ext cx="9544329" cy="4480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3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25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ดอนเมือง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1,800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1,800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2,800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9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1,200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1,600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1,600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32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32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32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32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0" i="0" u="none" strike="noStrike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3200" b="0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86424" y="679684"/>
            <a:ext cx="8069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บริษัทรับขนส่งสินค้าแช่เย็นจากลูกค้ามาจัดส่งที่สนามบินดอนเมือง</a:t>
            </a:r>
          </a:p>
        </p:txBody>
      </p:sp>
    </p:spTree>
    <p:extLst>
      <p:ext uri="{BB962C8B-B14F-4D97-AF65-F5344CB8AC3E}">
        <p14:creationId xmlns:p14="http://schemas.microsoft.com/office/powerpoint/2010/main" val="37383652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72978" y="1089215"/>
          <a:ext cx="9625014" cy="4037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25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ดอนเมือง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3240741" y="739587"/>
            <a:ext cx="13447" cy="496196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16823" y="739587"/>
            <a:ext cx="13447" cy="496196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820271" y="2810435"/>
            <a:ext cx="10192870" cy="403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820271" y="2235874"/>
            <a:ext cx="10192870" cy="403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89050" y="4912659"/>
            <a:ext cx="10192870" cy="403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24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72978" y="1089215"/>
          <a:ext cx="9625014" cy="4037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25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ดอนเมือง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,3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1,0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,5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,1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700</a:t>
                      </a:r>
                      <a:endParaRPr lang="th-TH" sz="3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</a:t>
                      </a:r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th-TH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</a:t>
                      </a:r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,500</a:t>
                      </a:r>
                      <a:endParaRPr lang="th-TH" sz="3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1,000</a:t>
                      </a:r>
                      <a:endParaRPr lang="th-TH" sz="3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609400" y="627120"/>
            <a:ext cx="13447" cy="496196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89050" y="2801471"/>
            <a:ext cx="10192870" cy="403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889050" y="2200836"/>
            <a:ext cx="10192870" cy="403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889050" y="3404143"/>
            <a:ext cx="10192870" cy="403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889050" y="4903694"/>
            <a:ext cx="10192870" cy="403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875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72978" y="1089215"/>
          <a:ext cx="9625014" cy="4037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25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ดอนเมือง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,5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1,2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,3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,3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th-TH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,300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1,200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4609400" y="627120"/>
            <a:ext cx="13447" cy="496196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889050" y="3331204"/>
            <a:ext cx="10192870" cy="403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42129" y="627119"/>
            <a:ext cx="13447" cy="496196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6741" y="627118"/>
            <a:ext cx="13447" cy="496196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889050" y="2249330"/>
            <a:ext cx="10192870" cy="403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7102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72978" y="1089215"/>
          <a:ext cx="9625014" cy="4037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25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ดอนเมือง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,7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,2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1,2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,5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,1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rgbClr val="00B0F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,500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1,200</a:t>
                      </a:r>
                      <a:endParaRPr lang="th-TH" sz="32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,4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</a:t>
                      </a:r>
                      <a:r>
                        <a:rPr lang="en-US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th-TH" sz="3200" b="1" i="0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3970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86424" y="1600203"/>
          <a:ext cx="9625014" cy="3956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5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25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ดอนเมือง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ลูกค้า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2,000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5,000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2,000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2,800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</a:t>
                      </a:r>
                      <a:r>
                        <a:rPr lang="en-US" sz="2800" b="1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2,100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2,500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3,200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2,500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2,700 </a:t>
                      </a:r>
                      <a:endParaRPr lang="en-US" sz="2800" b="1" dirty="0">
                        <a:solidFill>
                          <a:srgbClr val="00B0F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</a:t>
                      </a:r>
                      <a:r>
                        <a:rPr lang="en-US" sz="2800" b="1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1,800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2,900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2,100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2,500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2,000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1,200 </a:t>
                      </a:r>
                      <a:endParaRPr lang="en-US" sz="2800" b="1" dirty="0">
                        <a:solidFill>
                          <a:srgbClr val="00B0F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2,600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2,400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2,200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1,400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</a:t>
                      </a:r>
                      <a:r>
                        <a:rPr lang="en-US" sz="2800" b="1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2,100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2,000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2,100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4,200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รถขนส่ง </a:t>
                      </a:r>
                      <a:r>
                        <a:rPr lang="en-US" sz="2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28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2,800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2,300 </a:t>
                      </a:r>
                      <a:endParaRPr lang="en-US" sz="2800" b="1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3,200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</a:t>
                      </a:r>
                      <a:r>
                        <a:rPr lang="en-US" sz="2800" b="1" dirty="0">
                          <a:solidFill>
                            <a:srgbClr val="00B0F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1,600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2,300 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3,200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86424" y="679684"/>
            <a:ext cx="8069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บริษัทรับขนส่งสินค้าแช่เย็นจากลูกค้ามาจัดส่งที่สนามบินดอนเมือง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5965357"/>
            <a:ext cx="1035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ต้นทุนต่ำสุด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1,800 + 1,200 + 2,100 + 1,600 + 2,700 + 2,100 = 11,500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</a:p>
        </p:txBody>
      </p:sp>
    </p:spTree>
    <p:extLst>
      <p:ext uri="{BB962C8B-B14F-4D97-AF65-F5344CB8AC3E}">
        <p14:creationId xmlns:p14="http://schemas.microsoft.com/office/powerpoint/2010/main" val="39024755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800" y="2528047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 action="ppaction://hlinkfile"/>
              </a:rPr>
              <a:t>Excel to solve AP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202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8894" y="485031"/>
            <a:ext cx="1081591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กลยุทธ์การใช้ระบบเทคโนโลยีสารสนเทศมาช่วยในการลดต้นทุนโลจิสติกส์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การเพิ่มประสิทธิภาพในการขนส่ง คือ ระบบบริหารจัดการการขนส่งสินค้า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Transportation management system; TMS)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ซึ่งเป็นเครื่องมือในการวางแผนการขนส่ง เพื่อให้บรรลุเป้าหมายของธุรกิจการขนส่ง ซึ่งก็คือความรวดเร็วและต้นทุนที่ประหยัดที่สุด องค์ประกอบของระบบ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TMS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การบริหารการจัดการด้านขนส่ง ซึ่งมีหน้าที่ในการวางแผนการดำเนินงานขนส่งและอีกองค์ประกอบหนึ่ง คือการเพิ่มประสิทธิภาพในการขนส่งมีหน้าที่ช่วยการตัดสินใจในเรื่องการบรรทุกสินค้า และการจัดวางเส้นทางให้มีประสิทธิภาพสูงสุดภายใต้ข้อจำกัดต่างๆ  การทำงานของระบบ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TMS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จะครอบคลุมตั้งแต่การจัดการใบส่งสินค้า </a:t>
            </a:r>
            <a:r>
              <a:rPr lang="th-TH" sz="32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การเลือกเส้นทางที่ประหยัดที่สุด (</a:t>
            </a:r>
            <a:r>
              <a:rPr lang="en-US" sz="32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Routing) </a:t>
            </a:r>
            <a:r>
              <a:rPr lang="th-TH" sz="32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 การใช้รถอย่างมีประสิทธิภาพ (</a:t>
            </a:r>
            <a:r>
              <a:rPr lang="en-US" sz="32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Utilization) </a:t>
            </a:r>
            <a:r>
              <a:rPr lang="th-TH" sz="32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การจัดตารางเดินรถ (</a:t>
            </a:r>
            <a:r>
              <a:rPr lang="en-US" sz="32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Scheduling) </a:t>
            </a:r>
            <a:r>
              <a:rPr lang="th-TH" sz="32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การจัดสินค้าขึ้นรถแต่ละคัน (</a:t>
            </a:r>
            <a:r>
              <a:rPr lang="en-US" sz="32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Loading)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ล้วนแล้วแต่เป็นงานที่ต้องใช้เวลาในการวางแผนค่อนข้างมาก หากต้องการให้ต้นทุนค่าขนส่งต่ำสุด ดังนั้นระบบวางแผนการจัดส่งสินค้าจึงเข้ามาช่วยทำให้ผู้วางแผนสามารถวางแผนการจัดส่งสินค้า ได้อย่างรวดเร็วและมีประสิทธิภาพ</a:t>
            </a:r>
          </a:p>
        </p:txBody>
      </p:sp>
    </p:spTree>
    <p:extLst>
      <p:ext uri="{BB962C8B-B14F-4D97-AF65-F5344CB8AC3E}">
        <p14:creationId xmlns:p14="http://schemas.microsoft.com/office/powerpoint/2010/main" val="264207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7" y="297842"/>
            <a:ext cx="5428969" cy="3612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474" t="-2506" r="474" b="16585"/>
          <a:stretch/>
        </p:blipFill>
        <p:spPr>
          <a:xfrm>
            <a:off x="5658409" y="3605772"/>
            <a:ext cx="6398441" cy="31177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5988" y="1183341"/>
            <a:ext cx="5455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Routing Management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073500" y="5286565"/>
            <a:ext cx="458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Cargo Loading Optimizer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2404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781" r="10430" b="7798"/>
          <a:stretch/>
        </p:blipFill>
        <p:spPr>
          <a:xfrm>
            <a:off x="999322" y="383058"/>
            <a:ext cx="8600302" cy="64749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99624" y="6026319"/>
            <a:ext cx="2550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dirty="0"/>
              <a:t>ที่มา </a:t>
            </a:r>
            <a:r>
              <a:rPr lang="en-US" sz="1800" dirty="0"/>
              <a:t>: </a:t>
            </a:r>
            <a:r>
              <a:rPr lang="th-TH" sz="1800" dirty="0"/>
              <a:t>ดร. คำนาย อภิปรัชญาสกุล</a:t>
            </a:r>
          </a:p>
          <a:p>
            <a:r>
              <a:rPr lang="th-TH" sz="1800" dirty="0"/>
              <a:t>บริษัท โลจิสติกส์ คอนซัลแตนท์ จำกัด</a:t>
            </a:r>
          </a:p>
        </p:txBody>
      </p:sp>
    </p:spTree>
    <p:extLst>
      <p:ext uri="{BB962C8B-B14F-4D97-AF65-F5344CB8AC3E}">
        <p14:creationId xmlns:p14="http://schemas.microsoft.com/office/powerpoint/2010/main" val="2131785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" y="1229865"/>
            <a:ext cx="10434918" cy="5614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90565" y="32273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5190565" y="5452465"/>
            <a:ext cx="1936377" cy="21515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94129" y="649587"/>
            <a:ext cx="117258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http://gps.dtc.co.th/WEB2014/main_dashboard.php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7716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4966" y="5204013"/>
            <a:ext cx="6237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8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ต้นทุนการขนส่งสินค้า</a:t>
            </a:r>
          </a:p>
        </p:txBody>
      </p:sp>
      <p:sp>
        <p:nvSpPr>
          <p:cNvPr id="3" name="Down Arrow 2"/>
          <p:cNvSpPr/>
          <p:nvPr/>
        </p:nvSpPr>
        <p:spPr>
          <a:xfrm>
            <a:off x="4007224" y="3563470"/>
            <a:ext cx="4477870" cy="180190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9524" y="1454472"/>
            <a:ext cx="17315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9524" y="540363"/>
            <a:ext cx="17315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9524" y="-462144"/>
            <a:ext cx="17315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436" y="3959113"/>
            <a:ext cx="12947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ลดอย่างไร</a:t>
            </a:r>
          </a:p>
          <a:p>
            <a:pPr algn="ctr"/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  <a:endParaRPr lang="th-TH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424209"/>
            <a:ext cx="2790335" cy="21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5" y="32273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0" y="977412"/>
            <a:ext cx="10648831" cy="57033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67369" y="3039035"/>
            <a:ext cx="1936377" cy="21515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846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565" y="32273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2" y="845950"/>
            <a:ext cx="10820400" cy="57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0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" y="779653"/>
            <a:ext cx="11861955" cy="58094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90565" y="32273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4410634" y="2218764"/>
            <a:ext cx="1936377" cy="21515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674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88" y="2211941"/>
            <a:ext cx="1037272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6598" y="752895"/>
            <a:ext cx="8633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เทคโนโลยีสารสนเทศเพื่อการจัดการโลจิสติกส์และโซ่อุปทาน</a:t>
            </a:r>
          </a:p>
        </p:txBody>
      </p:sp>
      <p:sp>
        <p:nvSpPr>
          <p:cNvPr id="7" name="Rectangle 6"/>
          <p:cNvSpPr/>
          <p:nvPr/>
        </p:nvSpPr>
        <p:spPr>
          <a:xfrm>
            <a:off x="2906332" y="6034149"/>
            <a:ext cx="7499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supply chain operations reference model (SCOR)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741786" y="3428997"/>
            <a:ext cx="349624" cy="4437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ight Arrow 7"/>
          <p:cNvSpPr/>
          <p:nvPr/>
        </p:nvSpPr>
        <p:spPr>
          <a:xfrm>
            <a:off x="3917577" y="3428999"/>
            <a:ext cx="349624" cy="4437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ight Arrow 8"/>
          <p:cNvSpPr/>
          <p:nvPr/>
        </p:nvSpPr>
        <p:spPr>
          <a:xfrm>
            <a:off x="7470233" y="3428998"/>
            <a:ext cx="349624" cy="4437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ight Arrow 9"/>
          <p:cNvSpPr/>
          <p:nvPr/>
        </p:nvSpPr>
        <p:spPr>
          <a:xfrm>
            <a:off x="9646024" y="3428997"/>
            <a:ext cx="349624" cy="4437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160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4473" y="968393"/>
            <a:ext cx="757707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กิจกรรมโลจิสติกส์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กิจกรรมที่ 1 (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ILPI1)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การวางแผนหรือการคาดการณ์ความต้องการของลูกค้า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กิจกรรมที่ 2 (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ILPI2)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การให้บริการแก่ลูกค้าและกิจกรรมสนับสนุน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กิจกรรมที่ 3 (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ILPI3)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การสื่อสารด้านโลจิสติกส์และการจัดการคำสั่งซื้อ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กิจกรรมที่ 4 (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ILPI4)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การจัดซื้อจัดหา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กิจกรรมที่ 5 (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ILPI5)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การขนถ่ายวัสดุและการบรรจุหีบห่อ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กิจกรรมที่ 6 (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ILPI6)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การเลือกสถานที่ตั้งของโรงงานและการจัดการคลังสินค้า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กิจกรรมที่ 7 (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ILPI7)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การบริหารสินค้าคงคลัง</a:t>
            </a:r>
          </a:p>
          <a:p>
            <a:r>
              <a:rPr lang="th-TH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กิจกรรมที่ 8 (</a:t>
            </a:r>
            <a:r>
              <a:rPr lang="en-US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ILPI8) </a:t>
            </a:r>
            <a:r>
              <a:rPr lang="th-TH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การขนส่ง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กิจกรรมที่ 9 (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ILPI9)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โลจิสติกส์ย้อนกลับ</a:t>
            </a:r>
          </a:p>
        </p:txBody>
      </p:sp>
      <p:sp>
        <p:nvSpPr>
          <p:cNvPr id="5" name="Rectangle 4"/>
          <p:cNvSpPr/>
          <p:nvPr/>
        </p:nvSpPr>
        <p:spPr>
          <a:xfrm>
            <a:off x="9519634" y="2261055"/>
            <a:ext cx="247059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มิติ</a:t>
            </a:r>
          </a:p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C.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ด้านต้นทุน</a:t>
            </a:r>
          </a:p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T.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ด้านเวลา</a:t>
            </a:r>
          </a:p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R.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ด้านความน่าเชื่อถือ</a:t>
            </a:r>
          </a:p>
        </p:txBody>
      </p:sp>
      <p:sp>
        <p:nvSpPr>
          <p:cNvPr id="2" name="Right Arrow 1"/>
          <p:cNvSpPr/>
          <p:nvPr/>
        </p:nvSpPr>
        <p:spPr>
          <a:xfrm>
            <a:off x="8525814" y="2897746"/>
            <a:ext cx="579549" cy="107616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5834130" y="604019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 action="ppaction://hlinkfile"/>
              </a:rPr>
              <a:t>27 </a:t>
            </a:r>
            <a:r>
              <a:rPr lang="th-TH" dirty="0">
                <a:hlinkClick r:id="rId2" action="ppaction://hlinkfile"/>
              </a:rPr>
              <a:t>ตัวชี้วัด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70539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8941" y="820920"/>
            <a:ext cx="11470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/>
              <a:t>ตัวชี้วัดประสิทธิภาพโลจิสติกส์ภาคอุตสาหกรรมทั้งสิ้น 27 ตัวชี้วัด โดยมีตัวชี้วัดหลักที่ควรประเมินทั้งสิ้น 10 ตัวชี้วัด ดังนี้</a:t>
            </a:r>
          </a:p>
        </p:txBody>
      </p:sp>
      <p:sp>
        <p:nvSpPr>
          <p:cNvPr id="3" name="Rectangle 2"/>
          <p:cNvSpPr/>
          <p:nvPr/>
        </p:nvSpPr>
        <p:spPr>
          <a:xfrm>
            <a:off x="218941" y="1344140"/>
            <a:ext cx="122950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1) ILPI1R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อัตราความแม่นยำการพยากรณ์ความต้องการของลูกค้า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Forecast Accuracy Rate)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2) ILPI2T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ระยะเวลาเฉลี่ยการตอบสนองคำสั่งซื้อจากลูกค้า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Average Order Cycle Time)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3) ILPI2R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อัตราความสามารถในการจัดส่ง/ส่งมอบสินค้า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Delivered In-Full and On-Time)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4) ILPI6C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สัดส่วนต้นทุนการบริหารคลังสินค้าต่อยอดขาย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Warehousing Cost per Sales)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5) ILPI6R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อัตราความแม่นยำของสินค้าคงคลัง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Inventory Accuracy)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6) ILPI7C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สัดส่วนต้นทุนการถือครองสินค้าต่อยอดขาย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Inventory Carrying Cost per Sales)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7) ILPI7T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ระยะเวลาเฉลี่ยการเก็บสินค้าสำเร็จรูปอย่างเพียงพอเพื่อตอบสนองความต้องการของลูกค้า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Average Inventory Day)</a:t>
            </a:r>
          </a:p>
          <a:p>
            <a:r>
              <a:rPr lang="en-US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8) ILPI8C </a:t>
            </a:r>
            <a:r>
              <a:rPr lang="th-TH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สัดส่วนต้นทุนการขนส่งต่อยอดขาย (</a:t>
            </a:r>
            <a:r>
              <a:rPr lang="en-US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Transportation Cost per Sales)</a:t>
            </a:r>
          </a:p>
          <a:p>
            <a:r>
              <a:rPr lang="en-US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9) ILPI8T </a:t>
            </a:r>
            <a:r>
              <a:rPr lang="th-TH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ระยะเวลาเฉลี่ยการจัดส่งสินค้า (</a:t>
            </a:r>
            <a:r>
              <a:rPr lang="en-US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Average Delivery Cycle Time)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10) ILPI9R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อัตราการถูกตีกลับของสินค้า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Rate of Returned Goods)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9999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86" y="857571"/>
            <a:ext cx="8371428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2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91" y="693060"/>
            <a:ext cx="8419048" cy="238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91" y="3344700"/>
            <a:ext cx="8390476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05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344890"/>
              </p:ext>
            </p:extLst>
          </p:nvPr>
        </p:nvGraphicFramePr>
        <p:xfrm>
          <a:off x="1032683" y="859396"/>
          <a:ext cx="9063324" cy="4061010"/>
        </p:xfrm>
        <a:graphic>
          <a:graphicData uri="http://schemas.openxmlformats.org/drawingml/2006/table">
            <a:tbl>
              <a:tblPr/>
              <a:tblGrid>
                <a:gridCol w="1007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0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0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70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6101">
                <a:tc>
                  <a:txBody>
                    <a:bodyPr/>
                    <a:lstStyle/>
                    <a:p>
                      <a:pPr algn="ctr" fontAlgn="ctr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From;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Depot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Depot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7165" y="336176"/>
            <a:ext cx="994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จัดเส้นทางการขนส่งสินค้าจาก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Depot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ไปส่งลูกค้าทุกจุดและกลับมาที่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Depot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เมื่อเสร็จภาระกิจการขนส่ง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2683" y="5182016"/>
            <a:ext cx="8954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Depot &gt; A &gt; B &gt; C &gt; D &gt; E &gt; F &gt; G &gt; Depot = 996 + 1167 + ….. + 755 + 1713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                                                     = 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9,048 </a:t>
            </a:r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กิโลเมตร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????????</a:t>
            </a:r>
            <a:endParaRPr lang="th-TH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3898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2152" y="827601"/>
            <a:ext cx="73548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problem statement</a:t>
            </a:r>
            <a:endParaRPr lang="th-TH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2289555"/>
            <a:ext cx="11826968" cy="28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9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Connector 2"/>
          <p:cNvSpPr/>
          <p:nvPr/>
        </p:nvSpPr>
        <p:spPr>
          <a:xfrm>
            <a:off x="510982" y="820269"/>
            <a:ext cx="1479177" cy="1371600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</a:t>
            </a:r>
            <a:endParaRPr lang="th-TH" b="1" dirty="0"/>
          </a:p>
        </p:txBody>
      </p:sp>
      <p:sp>
        <p:nvSpPr>
          <p:cNvPr id="4" name="Flowchart: Connector 3"/>
          <p:cNvSpPr/>
          <p:nvPr/>
        </p:nvSpPr>
        <p:spPr>
          <a:xfrm>
            <a:off x="510983" y="2317376"/>
            <a:ext cx="1479177" cy="1371600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Machine</a:t>
            </a:r>
            <a:endParaRPr lang="th-TH" sz="1400" b="1" dirty="0"/>
          </a:p>
        </p:txBody>
      </p:sp>
      <p:sp>
        <p:nvSpPr>
          <p:cNvPr id="5" name="Flowchart: Connector 4"/>
          <p:cNvSpPr/>
          <p:nvPr/>
        </p:nvSpPr>
        <p:spPr>
          <a:xfrm>
            <a:off x="510984" y="3814483"/>
            <a:ext cx="1479177" cy="1371600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Material</a:t>
            </a:r>
            <a:endParaRPr lang="th-TH" sz="1600" b="1" dirty="0"/>
          </a:p>
        </p:txBody>
      </p:sp>
      <p:sp>
        <p:nvSpPr>
          <p:cNvPr id="6" name="Flowchart: Connector 5"/>
          <p:cNvSpPr/>
          <p:nvPr/>
        </p:nvSpPr>
        <p:spPr>
          <a:xfrm>
            <a:off x="510985" y="5311590"/>
            <a:ext cx="1479177" cy="1371600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Method</a:t>
            </a:r>
            <a:endParaRPr lang="th-TH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26341" y="1244459"/>
            <a:ext cx="7159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พนักงานขับรถขนส่ง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ความพร้อม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/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จิตสำนึก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การดูแลรักษารถขนส่ง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6341" y="2702441"/>
            <a:ext cx="892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รถขนส่ง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ประเภทรถขนส่ง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เชื้อเพลิง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ยาง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น้ำมันหล่อลื่น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ความเร็ว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อุปกรณ์เสริม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6341" y="5735780"/>
            <a:ext cx="980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การบริหารจัดการการขนส่ง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ระบบสารสนเทศ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GPS tracking /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เที่ยวเปล่า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เต็มเที่ยว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 milk run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6341" y="4238673"/>
            <a:ext cx="4660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สินค้า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ประเภทและลักษณะสินค้า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น้ำหนัก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8428" y="0"/>
            <a:ext cx="5279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6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ต้นทุนการขนส่งสินค้าสูง</a:t>
            </a:r>
          </a:p>
        </p:txBody>
      </p:sp>
    </p:spTree>
    <p:extLst>
      <p:ext uri="{BB962C8B-B14F-4D97-AF65-F5344CB8AC3E}">
        <p14:creationId xmlns:p14="http://schemas.microsoft.com/office/powerpoint/2010/main" val="32151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4172" y="2235200"/>
            <a:ext cx="6726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การหาระยะทางระหว่างจุดขนส่ง</a:t>
            </a:r>
          </a:p>
        </p:txBody>
      </p:sp>
    </p:spTree>
    <p:extLst>
      <p:ext uri="{BB962C8B-B14F-4D97-AF65-F5344CB8AC3E}">
        <p14:creationId xmlns:p14="http://schemas.microsoft.com/office/powerpoint/2010/main" val="142095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09" y="728410"/>
            <a:ext cx="8014446" cy="601525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495176" y="1429869"/>
            <a:ext cx="0" cy="4612341"/>
          </a:xfrm>
          <a:prstGeom prst="straightConnector1">
            <a:avLst/>
          </a:prstGeom>
          <a:ln w="412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495176" y="6042210"/>
            <a:ext cx="6728653" cy="11524"/>
          </a:xfrm>
          <a:prstGeom prst="straightConnector1">
            <a:avLst/>
          </a:prstGeom>
          <a:ln w="41275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381829" y="1857829"/>
            <a:ext cx="159657" cy="17417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Oval 9"/>
          <p:cNvSpPr/>
          <p:nvPr/>
        </p:nvSpPr>
        <p:spPr>
          <a:xfrm>
            <a:off x="5680421" y="3894446"/>
            <a:ext cx="159657" cy="1741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Oval 10"/>
          <p:cNvSpPr/>
          <p:nvPr/>
        </p:nvSpPr>
        <p:spPr>
          <a:xfrm>
            <a:off x="3926648" y="5054878"/>
            <a:ext cx="159657" cy="1741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Oval 11"/>
          <p:cNvSpPr/>
          <p:nvPr/>
        </p:nvSpPr>
        <p:spPr>
          <a:xfrm>
            <a:off x="8019144" y="2996982"/>
            <a:ext cx="159657" cy="17417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3461657" y="1429869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61657" y="4967439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8861" y="2822457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4598" y="341828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Depot</a:t>
            </a:r>
            <a:endParaRPr lang="th-TH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>
            <a:stCxn id="10" idx="7"/>
          </p:cNvCxnSpPr>
          <p:nvPr/>
        </p:nvCxnSpPr>
        <p:spPr>
          <a:xfrm flipV="1">
            <a:off x="5816697" y="3100712"/>
            <a:ext cx="2188955" cy="819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43463" y="4134503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(11,7)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55993" y="2362942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(19,10)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782327" y="6082065"/>
            <a:ext cx="30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5133038" y="6053734"/>
            <a:ext cx="78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6570118" y="6042210"/>
            <a:ext cx="78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8074579" y="6041202"/>
            <a:ext cx="78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2048854" y="4353979"/>
            <a:ext cx="30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1866471" y="2886162"/>
            <a:ext cx="78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1886412" y="1418345"/>
            <a:ext cx="78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  <a:endParaRPr lang="th-TH" dirty="0">
              <a:solidFill>
                <a:schemeClr val="bg1"/>
              </a:solidFill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446010"/>
              </p:ext>
            </p:extLst>
          </p:nvPr>
        </p:nvGraphicFramePr>
        <p:xfrm>
          <a:off x="4757662" y="1680413"/>
          <a:ext cx="4244134" cy="630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Equation" r:id="rId4" imgW="2222280" imgH="330120" progId="Equation.DSMT4">
                  <p:embed/>
                </p:oleObj>
              </mc:Choice>
              <mc:Fallback>
                <p:oleObj name="Equation" r:id="rId4" imgW="2222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7662" y="1680413"/>
                        <a:ext cx="4244134" cy="630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838362" y="115055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ระยะทางขจัด</a:t>
            </a:r>
          </a:p>
        </p:txBody>
      </p:sp>
      <p:cxnSp>
        <p:nvCxnSpPr>
          <p:cNvPr id="33" name="Straight Connector 32"/>
          <p:cNvCxnSpPr>
            <a:stCxn id="10" idx="6"/>
          </p:cNvCxnSpPr>
          <p:nvPr/>
        </p:nvCxnSpPr>
        <p:spPr>
          <a:xfrm flipV="1">
            <a:off x="5840078" y="3980561"/>
            <a:ext cx="2234501" cy="9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2" idx="4"/>
          </p:cNvCxnSpPr>
          <p:nvPr/>
        </p:nvCxnSpPr>
        <p:spPr>
          <a:xfrm flipH="1">
            <a:off x="8098972" y="3171153"/>
            <a:ext cx="1" cy="8094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755993" y="405957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(19,7)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91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7" y="2125435"/>
            <a:ext cx="8917105" cy="1517196"/>
          </a:xfrm>
          <a:prstGeom prst="rect">
            <a:avLst/>
          </a:prstGeom>
        </p:spPr>
      </p:pic>
      <p:sp>
        <p:nvSpPr>
          <p:cNvPr id="5" name="AutoShape 2" descr="à¸£à¸¹à¸à¸ à¸²à¸à¸à¸µà¹à¹à¸à¸µà¹à¸¢à¸§à¸à¹à¸­à¸"/>
          <p:cNvSpPr>
            <a:spLocks noChangeAspect="1" noChangeArrowheads="1"/>
          </p:cNvSpPr>
          <p:nvPr/>
        </p:nvSpPr>
        <p:spPr bwMode="auto">
          <a:xfrm>
            <a:off x="1061357" y="31255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à¸£à¸¹à¸à¸ à¸²à¸à¸à¸µà¹à¹à¸à¸µà¹à¸¢à¸§à¸à¹à¸­à¸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8" descr="https://upload.wikimedia.org/wikipedia/commons/thumb/3/38/Law-of-haversines.svg/220px-Law-of-haversines.svg.png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652156"/>
            <a:ext cx="3205843" cy="3205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31771" y="3858532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 =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รัศมีของโลก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6,371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กิโลเมตร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9443" y="1494265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ผลต่างละติจูด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66743" y="1494265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ผลต่างลองจิจูด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93090" y="293587"/>
            <a:ext cx="3273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u="sng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Haversine formula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95364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34046"/>
            <a:ext cx="10943772" cy="6114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5086" y="464458"/>
            <a:ext cx="29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180 </a:t>
            </a:r>
            <a:r>
              <a:rPr lang="th-TH" dirty="0">
                <a:solidFill>
                  <a:schemeClr val="bg1"/>
                </a:solidFill>
              </a:rPr>
              <a:t>องศา </a:t>
            </a:r>
            <a:r>
              <a:rPr lang="en-US" dirty="0">
                <a:solidFill>
                  <a:schemeClr val="bg1"/>
                </a:solidFill>
              </a:rPr>
              <a:t> =   </a:t>
            </a:r>
            <a:r>
              <a:rPr lang="th-TH" dirty="0">
                <a:solidFill>
                  <a:schemeClr val="bg1"/>
                </a:solidFill>
              </a:rPr>
              <a:t>กี่เรเดียน</a:t>
            </a:r>
          </a:p>
        </p:txBody>
      </p:sp>
    </p:spTree>
    <p:extLst>
      <p:ext uri="{BB962C8B-B14F-4D97-AF65-F5344CB8AC3E}">
        <p14:creationId xmlns:p14="http://schemas.microsoft.com/office/powerpoint/2010/main" val="2814903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831618"/>
            <a:ext cx="10716381" cy="50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0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5448" y="121024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Map</a:t>
            </a:r>
            <a:endParaRPr lang="th-TH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2" y="743214"/>
            <a:ext cx="11483790" cy="57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38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3" y="753036"/>
            <a:ext cx="11291780" cy="5869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85448" y="121024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Map</a:t>
            </a:r>
            <a:endParaRPr lang="th-TH" b="1" dirty="0"/>
          </a:p>
        </p:txBody>
      </p:sp>
      <p:sp>
        <p:nvSpPr>
          <p:cNvPr id="5" name="Rectangle 4"/>
          <p:cNvSpPr/>
          <p:nvPr/>
        </p:nvSpPr>
        <p:spPr>
          <a:xfrm>
            <a:off x="645459" y="2003612"/>
            <a:ext cx="2837329" cy="18825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67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2" y="349624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Map : Time Line</a:t>
            </a:r>
            <a:endParaRPr lang="th-TH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2" y="872844"/>
            <a:ext cx="10878065" cy="58103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3562" y="5325034"/>
            <a:ext cx="1604179" cy="33556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61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2" y="349624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Map Time Line</a:t>
            </a:r>
            <a:endParaRPr lang="th-TH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946305"/>
            <a:ext cx="10784542" cy="57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48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2" y="349624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Map : Time Line</a:t>
            </a:r>
            <a:endParaRPr lang="th-TH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3" y="872844"/>
            <a:ext cx="10789663" cy="57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3168" y="263611"/>
            <a:ext cx="10448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ปัจจัยที่เป็นต้นเหตุของการสิ้นเปลืองน้ำมันเชื้อเพลิงของรถบรรทุก      สามารถจำแนกออกเป็น 4 ปัจจัย ได้แก่</a:t>
            </a:r>
          </a:p>
        </p:txBody>
      </p:sp>
      <p:sp>
        <p:nvSpPr>
          <p:cNvPr id="3" name="Rectangle 2"/>
          <p:cNvSpPr/>
          <p:nvPr/>
        </p:nvSpPr>
        <p:spPr>
          <a:xfrm>
            <a:off x="963168" y="1463940"/>
            <a:ext cx="1085088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ปัจจัยด้านเทคนิค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เป็นส่วนที่สามารถควบคุมให้อยู่ในสภาวะที่ถูกต้องและเหมาะสมได้ ซึ่งได้แก่ น้ำหนักบรรทุก ความสูงของตัวรถ กำลังในการขับเคลื่อน จำนวนยาง และจำนวนเพลา นอกจากนี้ยังมีเรื่องของการเลือกใช้กำลังของเครื่องยนต์ให้เหมาะสมกับน้ำหนักบรรทุก การเลือกใช้รถพ่วงและรถบรรทุกกึ่งพ่วง            ที่เหมาะสมกับน้ำหนักบรรทุก ซึ่งจะรวมไปถึงจำนวนยาง และจำนวนเพลาที่ใช้กับรถเหล่านี้อีกด้วย ข้อมูลทางเทคนิคนี้เป็นส่วนที่สามารถควบคุมให้อยู่ในสภาวะที่ถูกต้องและเหมาะสมได้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การเลือกใช้กำลังของเครื่องยนต์ที่สูงมิได้ทำให้สิ้นเปลืองน้ำมันเชื้อเพลิงมากกว่าเครื่องยนต์ที่มีกำลังต่ำเสมอไป แต่สิ่งสำคัญที่ควรพิจารณาในการเลือกใช้รถนั้นคือจะต้องพิจารณากำลังของเครื่องยนต์ให้เหมาะสมกับการใช้งาน การศึกษาข้อกำหนดต่าง ๆ รวมถึงการหาสาเหตุของอัตราการสิ้นเปลืองเชื้อเพลิงและวิธีแก้ไข เพื่อเป็นการลดต้นทุนในการดำเนินงาน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4234795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2" y="349624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Map : Time Line</a:t>
            </a:r>
            <a:endParaRPr lang="th-TH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7" y="872844"/>
            <a:ext cx="11001375" cy="585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89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671495"/>
            <a:ext cx="10732101" cy="60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0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2" y="349624"/>
            <a:ext cx="5275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Map : Share Location</a:t>
            </a:r>
            <a:endParaRPr lang="th-TH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5" y="872844"/>
            <a:ext cx="10744200" cy="573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70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8" y="885420"/>
            <a:ext cx="10780619" cy="57781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2" y="349624"/>
            <a:ext cx="5275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Map : Share Location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val="3190150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9578" y="188259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Earth</a:t>
            </a:r>
            <a:endParaRPr lang="th-TH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3" y="852629"/>
            <a:ext cx="10919012" cy="58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76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9578" y="188259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Earth</a:t>
            </a:r>
            <a:endParaRPr lang="th-TH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862870"/>
            <a:ext cx="10972800" cy="580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32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111217"/>
            <a:ext cx="5795684" cy="3161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5053" y="163844"/>
            <a:ext cx="5062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ละติจูด        และ        ลองจิจูด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4" y="163844"/>
            <a:ext cx="5074023" cy="65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36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320" t="3964"/>
          <a:stretch/>
        </p:blipFill>
        <p:spPr>
          <a:xfrm>
            <a:off x="0" y="76783"/>
            <a:ext cx="4049400" cy="4539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3765" y="3055232"/>
            <a:ext cx="1960152" cy="85786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5310159" y="93890"/>
            <a:ext cx="5062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ละติจูด        และ        ลองจิจูด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3860" y="1002436"/>
            <a:ext cx="6477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°  4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' 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9.51"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,    101°   24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'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26.34"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3860" y="1633423"/>
            <a:ext cx="2587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องศา   ลิปดา    ฟิลิปดา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6885" y="3521562"/>
            <a:ext cx="59314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/>
              <a:t>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13.752641°       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     101.407317°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2273" y="4354973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องศาทศนิยม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3860" y="2152875"/>
            <a:ext cx="6477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°  4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5.158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'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,    101°   24.439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'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56885" y="2859237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องศา   ลิปดาทศนิยม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2501" y="5062377"/>
            <a:ext cx="8062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°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+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4400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4400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' 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+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9.51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,    101° +  </a:t>
            </a:r>
            <a:r>
              <a:rPr lang="en-US" sz="4400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'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+ </a:t>
            </a:r>
            <a:r>
              <a:rPr lang="en-US" sz="4400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26.34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34217" y="5723660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60      3,600  </a:t>
            </a:r>
            <a:endParaRPr lang="th-TH" dirty="0"/>
          </a:p>
        </p:txBody>
      </p:sp>
      <p:sp>
        <p:nvSpPr>
          <p:cNvPr id="13" name="TextBox 12"/>
          <p:cNvSpPr txBox="1"/>
          <p:nvPr/>
        </p:nvSpPr>
        <p:spPr>
          <a:xfrm>
            <a:off x="9414864" y="5689596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60      3,600  </a:t>
            </a:r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3792071" y="4878193"/>
            <a:ext cx="8027894" cy="1589842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4531658" y="3509505"/>
            <a:ext cx="7288307" cy="1285369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4531658" y="2239962"/>
            <a:ext cx="7288307" cy="1146554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4531657" y="1047515"/>
            <a:ext cx="7288307" cy="1089293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95922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75" y="0"/>
            <a:ext cx="385913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51" y="0"/>
            <a:ext cx="385913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37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88" y="0"/>
            <a:ext cx="385913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76" y="0"/>
            <a:ext cx="385913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2" y="157084"/>
            <a:ext cx="7745505" cy="65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56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9" y="843860"/>
            <a:ext cx="11053483" cy="5890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9578" y="188259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Earth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val="2935352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591717"/>
              </p:ext>
            </p:extLst>
          </p:nvPr>
        </p:nvGraphicFramePr>
        <p:xfrm>
          <a:off x="389965" y="1358153"/>
          <a:ext cx="11080375" cy="4718800"/>
        </p:xfrm>
        <a:graphic>
          <a:graphicData uri="http://schemas.openxmlformats.org/drawingml/2006/table">
            <a:tbl>
              <a:tblPr/>
              <a:tblGrid>
                <a:gridCol w="165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2858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70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max load = 15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บริษัท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งามวงศ์วาน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ท่าพระ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บางเค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รามคำแหง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บางกะปิ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เวสเกต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แจ้งวัฒนะ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รามอินทรา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รัตนาธิเบศร์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พระราม 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พระราม 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ปิ่นเกล้า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ลาดพร้าว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ชิดลม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บริษัท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เดอะมอลล์งามวงศ์วาน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เดอะมอลล์ท่าพระ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เดอะมอลล์บางเค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เดอะมอลล์รามคำแหง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เดอะมอลล์บางกะปิ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เซ็นทรัลเวสเกต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เซ็นทรัลแจ้งวัฒนะ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เซ็นทรัลรามอินทรา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เซ็นทรัลรัตนาธิเบศร์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เซ็นทรัลพระราม 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เซ็นทรัลพระราม 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เซ็นทรัลปิ่นเกล้า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15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เซ็นทรัลลาดพร้าว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622">
                <a:tc>
                  <a:txBody>
                    <a:bodyPr/>
                    <a:lstStyle/>
                    <a:p>
                      <a:pPr algn="l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เซ็นทรัลชิดลม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27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19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26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24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21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13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12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7270" marR="7270" marT="72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16506" y="255494"/>
            <a:ext cx="4538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 :  </a:t>
            </a:r>
            <a:r>
              <a:rPr lang="en-US" dirty="0" err="1"/>
              <a:t>d</a:t>
            </a:r>
            <a:r>
              <a:rPr lang="en-US" sz="1600" dirty="0" err="1"/>
              <a:t>ij</a:t>
            </a:r>
            <a:r>
              <a:rPr lang="en-US" dirty="0"/>
              <a:t> </a:t>
            </a:r>
            <a:r>
              <a:rPr lang="th-TH" dirty="0"/>
              <a:t>หรือ </a:t>
            </a:r>
            <a:r>
              <a:rPr lang="en-US" dirty="0" err="1"/>
              <a:t>c</a:t>
            </a:r>
            <a:r>
              <a:rPr lang="en-US" sz="1600" dirty="0" err="1"/>
              <a:t>ij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699336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2" y="1643342"/>
            <a:ext cx="5010150" cy="4829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22" y="1619530"/>
            <a:ext cx="5124450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13527" y="3703986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VS</a:t>
            </a:r>
            <a:endParaRPr lang="th-TH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863574" y="534963"/>
            <a:ext cx="6300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Vehicle Routing Problem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1426213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5" b="19999"/>
          <a:stretch/>
        </p:blipFill>
        <p:spPr>
          <a:xfrm>
            <a:off x="2109033" y="284008"/>
            <a:ext cx="7882131" cy="62620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28125" y="686408"/>
            <a:ext cx="3643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ปัญหาการเดินทางของพนักงานขาย</a:t>
            </a:r>
          </a:p>
        </p:txBody>
      </p:sp>
    </p:spTree>
    <p:extLst>
      <p:ext uri="{BB962C8B-B14F-4D97-AF65-F5344CB8AC3E}">
        <p14:creationId xmlns:p14="http://schemas.microsoft.com/office/powerpoint/2010/main" val="2582673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05699" y="175420"/>
            <a:ext cx="3643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ปัญหาการเดินทางของพนักงานขาย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190" y="698640"/>
            <a:ext cx="112442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เป็นปัญหาที่ทำการตัดสินใจหาเส้นทางการเดินทางเมื่อมีสถานที่ที่ต้องเดินทางไปจำนวน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สถานที่ การเดินทางจะเดินทางเริ่มต้นออกจากสถานที่ที่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บริษัท และไปพบกับลูกค้าจำนวน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N-1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สถานที่  โดยเส้นทางการเดินทางนั้นๆ จะต้องเดินทางผ่านสถานที่ให้ครบ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N-1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สถานที่ให้ครบเพียงครั้งเดียว เมื่อเดินทางพบลูกค้าครบทุกรายแล้วจึงเดินทาง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กลับมายังบริษัท เหมือนการเดินวนรอบ เช่นพนักงานขายเดินทางไปขายสินค้าให้กับลูกค้าจำนวน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รายได้แก่ จุดที่ 1</a:t>
            </a:r>
          </a:p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และจุดที่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การเดินทางเริ่มต้นจากบริษัทแล้วเดินไปตามเส้นทางดังนี้ เช่น</a:t>
            </a:r>
          </a:p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บริษัท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1 &gt; 3 &gt; 2 &gt;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&gt; 5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 จะมีเส้นทางที่เป็นไปได้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N-1)!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 ในที่นี้เท่ากับ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(6-1)! = 5! = 120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0" y="3510766"/>
            <a:ext cx="6216612" cy="31083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5979" y="4803309"/>
            <a:ext cx="3807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(50-1)! = 49! = 6.082 E62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เส้นทาง</a:t>
            </a:r>
          </a:p>
        </p:txBody>
      </p:sp>
    </p:spTree>
    <p:extLst>
      <p:ext uri="{BB962C8B-B14F-4D97-AF65-F5344CB8AC3E}">
        <p14:creationId xmlns:p14="http://schemas.microsoft.com/office/powerpoint/2010/main" val="1164120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20" y="1157289"/>
            <a:ext cx="6847114" cy="485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4851" y="385762"/>
            <a:ext cx="248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ตัวแบบทางคณิตศาสตร์</a:t>
            </a:r>
          </a:p>
        </p:txBody>
      </p:sp>
    </p:spTree>
    <p:extLst>
      <p:ext uri="{BB962C8B-B14F-4D97-AF65-F5344CB8AC3E}">
        <p14:creationId xmlns:p14="http://schemas.microsoft.com/office/powerpoint/2010/main" val="2586501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3" y="2912594"/>
            <a:ext cx="11887201" cy="2689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743" y="2214562"/>
            <a:ext cx="2273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ระยะทางระหว่างคู่จุด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79" y="739266"/>
            <a:ext cx="2667000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7225" y="1269655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70370" y="128640"/>
            <a:ext cx="3643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ปัญหาการเดินทางของพนักงานขาย</a:t>
            </a:r>
          </a:p>
        </p:txBody>
      </p:sp>
    </p:spTree>
    <p:extLst>
      <p:ext uri="{BB962C8B-B14F-4D97-AF65-F5344CB8AC3E}">
        <p14:creationId xmlns:p14="http://schemas.microsoft.com/office/powerpoint/2010/main" val="2762695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38" y="1061995"/>
            <a:ext cx="26670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950" y="1061995"/>
            <a:ext cx="2667000" cy="1714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62" y="1061995"/>
            <a:ext cx="2667000" cy="1714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93684" y="1592384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5988" y="1569620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2825" y="1569620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4553" y="280304"/>
            <a:ext cx="2833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การจัดเส้นทางการขนส่ง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2" y="3293437"/>
            <a:ext cx="11888230" cy="26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5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9108" y="0"/>
            <a:ext cx="563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การจัดเส้นทางการขนส่ง กรณีมีข้อจำกัดด้านความจุ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2" y="734190"/>
            <a:ext cx="5222385" cy="3282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67" y="662077"/>
            <a:ext cx="5533333" cy="29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667" y="3581400"/>
            <a:ext cx="5533333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2" y="4153527"/>
            <a:ext cx="6370325" cy="19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96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1159"/>
          <a:stretch/>
        </p:blipFill>
        <p:spPr>
          <a:xfrm>
            <a:off x="383067" y="2950091"/>
            <a:ext cx="11548215" cy="32810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7" y="1010960"/>
            <a:ext cx="2667000" cy="1714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9594" y="880459"/>
            <a:ext cx="189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ความจุ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32 </a:t>
            </a:r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79" y="1010960"/>
            <a:ext cx="2667000" cy="1714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71406" y="880459"/>
            <a:ext cx="189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ความจุ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32 </a:t>
            </a:r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91" y="1010960"/>
            <a:ext cx="2667000" cy="1714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613218" y="880459"/>
            <a:ext cx="189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ความจุ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32 </a:t>
            </a:r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77613" y="1541349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99917" y="1518585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6754" y="1518585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418" y="1010960"/>
            <a:ext cx="2667000" cy="1714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602945" y="880459"/>
            <a:ext cx="189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ความจุ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32 </a:t>
            </a:r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6481" y="1518585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46481" y="6231173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 79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0815" y="200898"/>
            <a:ext cx="563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การจัดเส้นทางการขนส่ง กรณีมีข้อจำกัดด้านความจุ</a:t>
            </a:r>
          </a:p>
        </p:txBody>
      </p:sp>
    </p:spTree>
    <p:extLst>
      <p:ext uri="{BB962C8B-B14F-4D97-AF65-F5344CB8AC3E}">
        <p14:creationId xmlns:p14="http://schemas.microsoft.com/office/powerpoint/2010/main" val="131336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0288" y="634693"/>
            <a:ext cx="105948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en-US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ปัจจัยด้านการบำรุงรักษาเครื่องยนต์</a:t>
            </a:r>
          </a:p>
          <a:p>
            <a:pPr algn="thaiDist"/>
            <a:r>
              <a:rPr lang="th-TH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การบำรุงรักษาเครื่องยนต์ต้องบำรุงรักษาตามระยะเวลาที่กำหนด ระบบเหล่านี้ได้แก่ ระบบเชื้อเพลิง ระบบกรองอากาศ ระบบระบายความร้อน ระบบหล่อลื่น ระบบบังคับเลี้ยว ระบบปรับอากาศ และระบบเบรกแต่ในส่วนสำคัญที่เกี่ยวข้องโดยตรงกับอัตราการสิ้นเปลืองน้ำมันเชื้อเพลิง     ก็คือระบบต่าง ๆ ที่เกี่ยวข้องกับเครื่องยนต์ และการส่งกำลังขับไปยังล้อและยาง            	          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การใช้รถโดยไม่มีการบำรุงรักษาเครื่องยนต์หรือไม่บำรุงรักษาตามที่คู่มือได้กำหนดไว้ จะทำให้เครื่องยนต์และระบบที่เกี่ยวข้องไม่อยู่ในสภาพที่เหมาะสมกับการใช้งานหนักๆ ซึ่งทำให้อัตราการสิ้นเปลืองน้ำมันเชื้อเพลิงเพิ่มขึ้นค่อนข้างสูง นอกจากนี้ชิ้นส่วนต่างๆ ที่เกี่ยวข้องกับระบบการ       ส่งกำลังอื่นๆ ก็เป็นปัจจัยสำคัญต่อการสิ้นเปลืองน้ำมันเชื้อเพลิงเช่นกัน    เช่น คุณภาพของยางรถ การปรับมุมของล้อรถ เป็นต้น ดังนั้นจึงควรจัดให้มีการบำรุงรักษาให้ตรงตามเวลาและมาตรฐานที่กำหนดการดูแลบำรุงรักษา</a:t>
            </a:r>
          </a:p>
        </p:txBody>
      </p:sp>
    </p:spTree>
    <p:extLst>
      <p:ext uri="{BB962C8B-B14F-4D97-AF65-F5344CB8AC3E}">
        <p14:creationId xmlns:p14="http://schemas.microsoft.com/office/powerpoint/2010/main" val="3635214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32" y="175442"/>
            <a:ext cx="4450975" cy="6402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6" y="617554"/>
            <a:ext cx="1944793" cy="1554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61" y="64176"/>
            <a:ext cx="1944793" cy="21079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020" y="2360720"/>
            <a:ext cx="2425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ea typeface="Calibri" panose="020F0502020204030204" pitchFamily="34" charset="0"/>
                <a:cs typeface="TH Sarabun New" panose="020B0500040200020003" pitchFamily="34" charset="-34"/>
              </a:rPr>
              <a:t>=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</a:rPr>
              <a:t>i</a:t>
            </a:r>
            <a:r>
              <a:rPr lang="en-US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+ C</a:t>
            </a:r>
            <a:r>
              <a:rPr lang="en-US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i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</a:rPr>
              <a:t> +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</a:rPr>
              <a:t>j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</a:rPr>
              <a:t> +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j</a:t>
            </a:r>
            <a:endParaRPr lang="th-TH" b="1" dirty="0"/>
          </a:p>
        </p:txBody>
      </p:sp>
      <p:sp>
        <p:nvSpPr>
          <p:cNvPr id="8" name="Rectangle 7"/>
          <p:cNvSpPr/>
          <p:nvPr/>
        </p:nvSpPr>
        <p:spPr>
          <a:xfrm>
            <a:off x="4395083" y="2360720"/>
            <a:ext cx="1920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ea typeface="Calibri" panose="020F0502020204030204" pitchFamily="34" charset="0"/>
                <a:cs typeface="TH Sarabun New" panose="020B0500040200020003" pitchFamily="34" charset="-34"/>
              </a:rPr>
              <a:t>=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</a:rPr>
              <a:t>i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 +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</a:rPr>
              <a:t>ij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 +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</a:rPr>
              <a:t>j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</a:rPr>
              <a:t> </a:t>
            </a:r>
            <a:endParaRPr lang="th-TH" b="1" dirty="0"/>
          </a:p>
        </p:txBody>
      </p:sp>
      <p:sp>
        <p:nvSpPr>
          <p:cNvPr id="9" name="Rectangle 8"/>
          <p:cNvSpPr/>
          <p:nvPr/>
        </p:nvSpPr>
        <p:spPr>
          <a:xfrm>
            <a:off x="502953" y="2883940"/>
            <a:ext cx="6096000" cy="15142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270510">
              <a:lnSpc>
                <a:spcPct val="115000"/>
              </a:lnSpc>
              <a:spcAft>
                <a:spcPts val="0"/>
              </a:spcAft>
            </a:pP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ij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= (C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C</a:t>
            </a:r>
            <a:r>
              <a:rPr lang="en-US" b="1" baseline="-25000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</a:rPr>
              <a:t> +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j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</a:rPr>
              <a:t> +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j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 – (C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ij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j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</a:rPr>
              <a:t>)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270510">
              <a:lnSpc>
                <a:spcPct val="115000"/>
              </a:lnSpc>
              <a:spcAft>
                <a:spcPts val="0"/>
              </a:spcAft>
            </a:pPr>
            <a:r>
              <a:rPr lang="th-TH" b="1" dirty="0"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	   =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b="1" baseline="-25000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+ C</a:t>
            </a:r>
            <a:r>
              <a:rPr lang="en-US" b="1" baseline="-25000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</a:rPr>
              <a:t> +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j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</a:rPr>
              <a:t> +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j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– 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–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ij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–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j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th-TH" b="1" dirty="0">
                <a:latin typeface="TH Sarabun New" panose="020B0500040200020003" pitchFamily="34" charset="-34"/>
                <a:ea typeface="Calibri" panose="020F0502020204030204" pitchFamily="34" charset="0"/>
              </a:rPr>
              <a:t>  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r>
              <a:rPr lang="th-TH" b="1" dirty="0">
                <a:ea typeface="Calibri" panose="020F0502020204030204" pitchFamily="34" charset="0"/>
                <a:cs typeface="TH Sarabun New" panose="020B0500040200020003" pitchFamily="34" charset="-34"/>
              </a:rPr>
              <a:t>	   = 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</a:rPr>
              <a:t>i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 + C</a:t>
            </a:r>
            <a:r>
              <a:rPr lang="th-TH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0</a:t>
            </a:r>
            <a:r>
              <a:rPr lang="en-US" b="1" baseline="-25000" dirty="0">
                <a:latin typeface="TH Sarabun New" panose="020B0500040200020003" pitchFamily="34" charset="-34"/>
                <a:ea typeface="Calibri" panose="020F0502020204030204" pitchFamily="34" charset="0"/>
              </a:rPr>
              <a:t>j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 – </a:t>
            </a:r>
            <a:r>
              <a:rPr lang="en-US" b="1" dirty="0" err="1">
                <a:latin typeface="TH Sarabun New" panose="020B0500040200020003" pitchFamily="34" charset="-34"/>
                <a:ea typeface="Calibri" panose="020F0502020204030204" pitchFamily="34" charset="0"/>
              </a:rPr>
              <a:t>C</a:t>
            </a:r>
            <a:r>
              <a:rPr lang="en-US" b="1" baseline="-25000" dirty="0" err="1">
                <a:latin typeface="TH Sarabun New" panose="020B0500040200020003" pitchFamily="34" charset="-34"/>
                <a:ea typeface="Calibri" panose="020F0502020204030204" pitchFamily="34" charset="0"/>
              </a:rPr>
              <a:t>ij</a:t>
            </a:r>
            <a:r>
              <a:rPr lang="en-US" b="1" dirty="0">
                <a:latin typeface="TH Sarabun New" panose="020B0500040200020003" pitchFamily="34" charset="-34"/>
                <a:ea typeface="Calibri" panose="020F0502020204030204" pitchFamily="34" charset="0"/>
              </a:rPr>
              <a:t> </a:t>
            </a:r>
            <a:endParaRPr lang="th-TH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33201" r="11910"/>
          <a:stretch/>
        </p:blipFill>
        <p:spPr>
          <a:xfrm>
            <a:off x="42363" y="4398200"/>
            <a:ext cx="7383997" cy="23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39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2" y="382400"/>
            <a:ext cx="6691324" cy="5924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92" y="382400"/>
            <a:ext cx="2288019" cy="275076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738283" y="591671"/>
            <a:ext cx="19632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5177" y="1116108"/>
            <a:ext cx="19632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65177" y="838201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870683" y="3311062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102385" y="3311061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638980" y="3311061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50824" y="2003612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ความจุ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396115" y="1116108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09330" y="2958354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62774" y="3950404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 + 8 + 10 = 30  </a:t>
            </a:r>
            <a:endParaRPr lang="th-TH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697942" y="2003612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407277" y="3311061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409330" y="2667001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0245884" y="3311060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108964" y="4473624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870683" y="4473623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667296" y="4473623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65177" y="1420907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409330" y="1420907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09330" y="1761566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44990" y="5044513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 + 6  = 18  </a:t>
            </a:r>
            <a:endParaRPr lang="th-TH" dirty="0"/>
          </a:p>
        </p:txBody>
      </p:sp>
      <p:sp>
        <p:nvSpPr>
          <p:cNvPr id="29" name="Oval 28"/>
          <p:cNvSpPr/>
          <p:nvPr/>
        </p:nvSpPr>
        <p:spPr>
          <a:xfrm>
            <a:off x="9421106" y="4472401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738283" y="591671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409330" y="2003612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96115" y="2296600"/>
            <a:ext cx="196327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158461" y="5566571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894487" y="5573846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667296" y="5587292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407277" y="5573845"/>
            <a:ext cx="574302" cy="5647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44990" y="6216980"/>
            <a:ext cx="260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 + 15  = 31 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7622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6" grpId="0"/>
      <p:bldP spid="18" grpId="0" animBg="1"/>
      <p:bldP spid="20" grpId="0" animBg="1"/>
      <p:bldP spid="21" grpId="0" animBg="1"/>
      <p:bldP spid="22" grpId="0" animBg="1"/>
      <p:bldP spid="23" grpId="0" animBg="1"/>
      <p:bldP spid="27" grpId="0"/>
      <p:bldP spid="29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"/>
          <a:stretch/>
        </p:blipFill>
        <p:spPr>
          <a:xfrm>
            <a:off x="7953627" y="1403679"/>
            <a:ext cx="4057143" cy="51502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87" y="1035424"/>
            <a:ext cx="4291630" cy="556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845" y="174870"/>
            <a:ext cx="11751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บริษัทผลไม้ส้มโอหวานทำการขนส่งส้มโอ บรรจุกระสอบละ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ลูก เท่า ๆ กัน ด้วยรถกระบะ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ล้อ ความจุ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80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กระสอบ </a:t>
            </a:r>
          </a:p>
        </p:txBody>
      </p:sp>
      <p:pic>
        <p:nvPicPr>
          <p:cNvPr id="19" name="Picture 2" descr="à¸à¸¥à¸à¸²à¸£à¸à¹à¸à¸«à¸²à¸£à¸¹à¸à¸ à¸²à¸à¸ªà¸³à¸«à¸£à¸±à¸ à¸£à¸à¸à¸£à¸°à¸à¸° à¸à¸²à¸£à¹à¸à¸¹à¸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31" y="608362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437492" y="515265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ความจุ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80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กระสอบ</a:t>
            </a:r>
          </a:p>
        </p:txBody>
      </p:sp>
      <p:sp>
        <p:nvSpPr>
          <p:cNvPr id="21" name="TextBox 20"/>
          <p:cNvSpPr txBox="1"/>
          <p:nvPr/>
        </p:nvSpPr>
        <p:spPr>
          <a:xfrm rot="20454858">
            <a:off x="6487306" y="124006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2" name="Picture 2" descr="à¸à¸¥à¸à¸²à¸£à¸à¹à¸à¸«à¸²à¸£à¸¹à¸à¸ à¸²à¸à¸ªà¸³à¸«à¸£à¸±à¸ à¸£à¸à¸à¸£à¸°à¸à¸° à¸à¸²à¸£à¹à¸à¸¹à¸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31" y="2430310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 rot="20806384">
            <a:off x="6487306" y="3063855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5" name="Picture 2" descr="à¸à¸¥à¸à¸²à¸£à¸à¹à¸à¸«à¸²à¸£à¸¹à¸à¸ à¸²à¸à¸ªà¸³à¸«à¸£à¸±à¸ à¸£à¸à¸à¸£à¸°à¸à¸° à¸à¸²à¸£à¹à¸à¸¹à¸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13" y="4419599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 rot="20597474">
            <a:off x="6597574" y="5047276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คันที่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81597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58" y="597274"/>
            <a:ext cx="9256060" cy="57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60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6506" y="105897"/>
            <a:ext cx="1132690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ในการจัดเส้นทางการขนส่งสินค้าของบริษัทใช้ประสบการณ์และความชำนาญของพนักงานในการจัดเส้นทาง โดยมีการจัดเส้นทางเดินรถไว้อย่างชัดเจน 3 เส้นทาง คือ สายนอก สายใน และต่างจังหวัด        ซึ่งจะขนส่งเหมือนกันทุกวัน แม้ว่ายอดสั่งซื้อจากสาขาในแต่ละวันจะไม่เท่ากัน โดยมีเส้นทางการขนส่งสินค้า ดังนี้</a:t>
            </a:r>
          </a:p>
        </p:txBody>
      </p:sp>
      <p:sp>
        <p:nvSpPr>
          <p:cNvPr id="4" name="Rectangle 3"/>
          <p:cNvSpPr/>
          <p:nvPr/>
        </p:nvSpPr>
        <p:spPr>
          <a:xfrm>
            <a:off x="2079810" y="1595021"/>
            <a:ext cx="102511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สายนอก  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รถคันที่ 1 คลังสินค้า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พระราม 9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ชิดลม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สุขุมวิท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สีลม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บางนา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คลังสินค้า</a:t>
            </a:r>
          </a:p>
          <a:p>
            <a:r>
              <a:rPr lang="th-TH" dirty="0"/>
              <a:t>                   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ระยะทาง 48+4+5+10+16+62 เท่ากับ 145 กิโลเมตร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สายใน     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รถคันที่ 2 คลังสินค้า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แจ้งวัฒนะ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ลาดพร้าว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ปิ่นเกล้า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บางกะปิ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คลังสินค้า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   ระยะทาง 29+16+15+25+46 เท่ากับ 131 กิโลเมตร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ต่างจังหวัด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รถคันที่ 3 คลังสินค้า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ชลบุรี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พัทยา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คลังสินค้า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   ระยะทาง 121+58+171 เท่ากับ 350 กิโลเมตร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รวมระยะทางของทั้ง 3 เส้นทางได้ 145+131+350 เท่ากับ 626 กิโลเมตร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7833" y="5741946"/>
            <a:ext cx="104259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ต้นทุนการขนส่งสินค้า (ระยะทาง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x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ต้นทุนค่าขนส่ง) โดยมีค่าขนส่งสินค้าอยู่ที่ 2.50 บาทต่อกิโลเมตร             จะได้ต้นทุนการขนส่งสินค้าของการจัดเส้นทางเดินรถวันละ 1,565 บาท</a:t>
            </a:r>
          </a:p>
        </p:txBody>
      </p:sp>
    </p:spTree>
    <p:extLst>
      <p:ext uri="{BB962C8B-B14F-4D97-AF65-F5344CB8AC3E}">
        <p14:creationId xmlns:p14="http://schemas.microsoft.com/office/powerpoint/2010/main" val="1852920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8459" y="2164977"/>
            <a:ext cx="9292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ให้ท่านจัดเส้นทางการขนส่งใหม่ โดยมีต้นทุนการขนส่งที่ต่ำกว่า</a:t>
            </a:r>
          </a:p>
        </p:txBody>
      </p:sp>
    </p:spTree>
    <p:extLst>
      <p:ext uri="{BB962C8B-B14F-4D97-AF65-F5344CB8AC3E}">
        <p14:creationId xmlns:p14="http://schemas.microsoft.com/office/powerpoint/2010/main" val="2139678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7553" y="5782235"/>
            <a:ext cx="11824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การศึกษาหารูปแบบการจัดเส้นทางการขนส่งสินค้าที่เหมาะสมเพื่อลดต้นทุนค่าขนส่ง:</a:t>
            </a:r>
          </a:p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กรณีศึกษา บริษัทขายผลไม้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ABC  : </a:t>
            </a:r>
            <a:r>
              <a:rPr lang="en-US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Panyapiwat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Journal Vol.8 No.3 September - December 2016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7553" y="110388"/>
            <a:ext cx="1137313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ก่อนปรับปรุง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สายนอก   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รถคันที่ 1 คลังสินค้า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พระราม 9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ชิดลม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สุขุมวิท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สีลม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บางนา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คลังสินค้า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145 กิโลเมตร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สายใน     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รถคันที่ 2 คลังสินค้า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แจ้งวัฒนะ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ลาดพร้าว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ปิ่นเกล้า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บางกะปิ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คลังสินค้า  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131 กิโลเมตร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ต่างจังหวัด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รถคันที่ 3 คลังสินค้า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ชลบุรี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พัทยา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คลังสินค้า                                        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350 กิโลเมตร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รวมระยะทางของทั้ง 3 เส้นทางได้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626 กิโลเมตร</a:t>
            </a:r>
          </a:p>
          <a:p>
            <a:r>
              <a:rPr lang="th-TH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หลังปรับปรุง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รถคันที่ 1 คลังสินค้า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พัทยา &gt; ชลบุรี &gt; บางนา &gt; สุขุมวิท &gt;  พระราม 9 &gt; ชิดลม &gt;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คลังสินค้า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415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กิโลเมตร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รถคันที่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คลังสินค้า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&gt;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สีลม &gt; ปิ่นเกล้า &gt; บางกะปิ &gt; ลาดพร้าว &gt;  แจ้งวัฒนะ &gt;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คลังสินค้า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กิโลเมตร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รวมระยะทางของทั้ง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เส้นทางได้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566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กิโลเมตร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ระยะทางลดลง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60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กิโลเมตร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 (ลดลง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9.6%)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ค่าน้ำมันเชื้อเพลิงลดลง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60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กิโลเมตร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2.50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กิโลเมตร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150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ค่าแรงพนักงานขับรถลดลง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500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   (รถขนส่ง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 ลดลง เหลือ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คัน) </a:t>
            </a:r>
          </a:p>
        </p:txBody>
      </p:sp>
    </p:spTree>
    <p:extLst>
      <p:ext uri="{BB962C8B-B14F-4D97-AF65-F5344CB8AC3E}">
        <p14:creationId xmlns:p14="http://schemas.microsoft.com/office/powerpoint/2010/main" val="20966435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6283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6245" y="1222680"/>
            <a:ext cx="403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https://www.routexl.com/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7" y="1943191"/>
            <a:ext cx="6976593" cy="385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278" y="147008"/>
            <a:ext cx="4184581" cy="31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3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587"/>
            <a:ext cx="91440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7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2" y="792522"/>
            <a:ext cx="5422246" cy="3046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35" y="240927"/>
            <a:ext cx="4256207" cy="227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033" y="2729754"/>
            <a:ext cx="3931600" cy="2944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16745"/>
          <a:stretch/>
        </p:blipFill>
        <p:spPr>
          <a:xfrm>
            <a:off x="310403" y="4363570"/>
            <a:ext cx="3347197" cy="2251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20347"/>
          <a:stretch/>
        </p:blipFill>
        <p:spPr>
          <a:xfrm>
            <a:off x="8022067" y="3240741"/>
            <a:ext cx="3557194" cy="28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8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-38100"/>
            <a:ext cx="993457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818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52400"/>
            <a:ext cx="94678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1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909637"/>
            <a:ext cx="59721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15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5" y="-9525"/>
            <a:ext cx="1228725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23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1083" y="2487706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Android Mobile Application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44605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5" y="443752"/>
            <a:ext cx="3480785" cy="61856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50" y="494177"/>
            <a:ext cx="3452411" cy="6135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98" y="537880"/>
            <a:ext cx="3444414" cy="61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33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9" y="336177"/>
            <a:ext cx="3503486" cy="6225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34" y="336176"/>
            <a:ext cx="3503487" cy="6225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50" y="268941"/>
            <a:ext cx="3541321" cy="62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86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84" y="0"/>
            <a:ext cx="385913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67" y="0"/>
            <a:ext cx="385913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1" y="0"/>
            <a:ext cx="385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073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" y="0"/>
            <a:ext cx="385913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34" y="0"/>
            <a:ext cx="385913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75" y="0"/>
            <a:ext cx="385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46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18" y="0"/>
            <a:ext cx="30924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79" y="0"/>
            <a:ext cx="385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9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2064" y="217611"/>
            <a:ext cx="110276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en-US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</a:t>
            </a:r>
            <a:r>
              <a:rPr lang="th-TH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ปัจจัยด้านสภาวะแวดล้อมภายนอก</a:t>
            </a:r>
          </a:p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ประกอบด้วยปัจจัยหลายอย่างที่ไม่สามารถควบคุมได้ เช่น การขึ้นทางลาดชัน   ทำให้สิ้นเปลืองน้ำมันเชื้อเพลิงเพิ่มขึ้น 0.03 ลิตร/กม. อีกทั้งสภาพการจราจรที่ติดขัดก็เป็นสาเหตุหนึ่งที่ทำให้สิ้นเปลืองน้ำมันเชื้อเพลิงเพิ่มขึ้นเช่นกัน แม้สภาวะแวดล้อมภายนอกเป็นปัจจัยที่ไม่สามารถควบคุมได้ก็ตาม        แต่ก็สามารถเลือกเส้นทางที่เหมาะสมเพื่อหลีกเลี่ยงสภาวะที่ทำให้สิ้นเปลืองน้ำมันเชื้อเพลิงได้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90" y="3231905"/>
            <a:ext cx="5534905" cy="3099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251" y="2938181"/>
            <a:ext cx="2761689" cy="36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708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48" y="-594"/>
            <a:ext cx="3859102" cy="6858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99" y="297"/>
            <a:ext cx="385913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94"/>
            <a:ext cx="386519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70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6" y="0"/>
            <a:ext cx="385913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80" y="0"/>
            <a:ext cx="385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40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D39E4-ECBF-43D0-86A4-FE0974331651}"/>
              </a:ext>
            </a:extLst>
          </p:cNvPr>
          <p:cNvSpPr/>
          <p:nvPr/>
        </p:nvSpPr>
        <p:spPr>
          <a:xfrm>
            <a:off x="2260208" y="532304"/>
            <a:ext cx="8895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http://www.zagetdoo.com/vehicle-routing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B8F0E-9986-4D84-A809-B34487B94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89" y="1151469"/>
            <a:ext cx="9538916" cy="45550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EAD9D6-7F9A-43D2-AE9B-31C3819887AA}"/>
              </a:ext>
            </a:extLst>
          </p:cNvPr>
          <p:cNvSpPr/>
          <p:nvPr/>
        </p:nvSpPr>
        <p:spPr>
          <a:xfrm>
            <a:off x="848138" y="6125641"/>
            <a:ext cx="1127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https://gsuite.google.com/marketplace/app/vehicle_routing/659197111295?pann=cwsdp&amp;hl=th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1365329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9977" y="964159"/>
            <a:ext cx="59661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มีกล่องจำนวน 150 กล่อง</a:t>
            </a:r>
            <a:r>
              <a:rPr lang="en-US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b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ความยาว </a:t>
            </a:r>
            <a:r>
              <a:rPr lang="en-US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L= 50 cm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ความกว้าง </a:t>
            </a:r>
            <a:r>
              <a:rPr lang="en-US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W= 85 cm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ความสูง </a:t>
            </a:r>
            <a:r>
              <a:rPr lang="en-US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H= 42 cm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30779" y="964159"/>
            <a:ext cx="312429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มีกล่องจำนวน 1</a:t>
            </a:r>
            <a:r>
              <a:rPr lang="en-US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th-TH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 กล่อง</a:t>
            </a:r>
            <a:r>
              <a:rPr lang="en-US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b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ความยาว </a:t>
            </a:r>
            <a:r>
              <a:rPr lang="en-US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L= 30 cm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ความกว้าง </a:t>
            </a:r>
            <a:r>
              <a:rPr lang="en-US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W= 45 cm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ความสูง </a:t>
            </a:r>
            <a:r>
              <a:rPr lang="en-US" sz="3200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H= 22 cm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7947" y="124625"/>
            <a:ext cx="4094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การจัดสินค้าเข้าตู้คอนเทนเนอร์</a:t>
            </a:r>
          </a:p>
        </p:txBody>
      </p:sp>
      <p:sp>
        <p:nvSpPr>
          <p:cNvPr id="6" name="Rectangle 5"/>
          <p:cNvSpPr/>
          <p:nvPr/>
        </p:nvSpPr>
        <p:spPr>
          <a:xfrm>
            <a:off x="4793679" y="3850905"/>
            <a:ext cx="29629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ตู้ </a:t>
            </a:r>
            <a:r>
              <a:rPr lang="en-US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container </a:t>
            </a:r>
            <a:r>
              <a:rPr lang="th-TH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ขนาด </a:t>
            </a:r>
            <a:r>
              <a:rPr lang="en-US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8 </a:t>
            </a:r>
            <a:r>
              <a:rPr lang="th-TH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ฟุต</a:t>
            </a:r>
            <a:b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ความยาว </a:t>
            </a:r>
            <a:r>
              <a:rPr lang="en-US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L= 606 cm</a:t>
            </a:r>
            <a:b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ความกว้าง </a:t>
            </a:r>
            <a:r>
              <a:rPr lang="en-US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W= 244 cm</a:t>
            </a:r>
            <a:b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ความสูง </a:t>
            </a:r>
            <a:r>
              <a:rPr lang="en-US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H= 260 cm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6815" y="5999181"/>
            <a:ext cx="8063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คำถามคือ ใช้ตู้ </a:t>
            </a:r>
            <a:r>
              <a:rPr lang="en-US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container </a:t>
            </a:r>
            <a:r>
              <a:rPr lang="th-TH" b="1" dirty="0">
                <a:solidFill>
                  <a:srgbClr val="E0E0E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กี่ใบ และแต่ละใบใส่กล่องขนาดใดและได้จำนวนเท่าไร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8837" l="0" r="961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812" y="3102386"/>
            <a:ext cx="3498218" cy="36211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000" b="90000" l="7200" r="95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779" y="2493300"/>
            <a:ext cx="3767491" cy="37674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1259" y="1337175"/>
            <a:ext cx="2466975" cy="18573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95" b="98462" l="0" r="389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4273" y="1280629"/>
            <a:ext cx="2466975" cy="18573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95" b="98462" l="0" r="389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1259" y="603230"/>
            <a:ext cx="2466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201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999" y="544341"/>
            <a:ext cx="111386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https://www.cbmcalculator.com/container-loading-calculator/single-shipping-container.aspx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36" y="1498448"/>
            <a:ext cx="6538353" cy="50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266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5105" y="612159"/>
            <a:ext cx="10143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http://www.3dbinbox.com/App/Views/index.html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94" y="1777724"/>
            <a:ext cx="9458435" cy="46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6128" y="638762"/>
            <a:ext cx="110579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https://www.gigacalculator.com/calculators/container-loading-calculator.php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76" y="1575452"/>
            <a:ext cx="6372215" cy="50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186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67" y="1336240"/>
            <a:ext cx="8794657" cy="45135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01587" y="370112"/>
            <a:ext cx="8825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http://www.binpacking.4fan.cz/#nav-1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296062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7152" y="679394"/>
            <a:ext cx="8449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https://www.bingmapsportal.com/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51" y="1630722"/>
            <a:ext cx="8292903" cy="477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92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1804" y="706578"/>
            <a:ext cx="5966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https://www.speedyroute.com/#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61" y="1995488"/>
            <a:ext cx="8895810" cy="48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2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7541" y="0"/>
            <a:ext cx="109862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ปัจจัยด้านการขับขี่</a:t>
            </a:r>
          </a:p>
          <a:p>
            <a:pPr algn="thaiDist"/>
            <a:r>
              <a:rPr lang="th-TH" sz="3200" b="1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รปลูกฝังพนักงานที่ขับรถให้ใช้น้ำมันเชื้อเพลิงได้อย่างประหยัดรวมถึงการขับรถอย่างปลอดภัยดังนั้นการลดค่าใช้จ่ายน้ำมันเชื้อเพลิงจึงเป็นสิ่งที่ทุกบริษัทต้องให้ความสำคัญ ปัจจัยที่เกี่ยวข้องต่อการเพิ่มขึ้นหรือลดลง ก็คือ สภาพรถ สมรรถนะ การจัดการด้านต่างๆ ระบบการบริหารงาน แต่ปัจจัยที่สำคัญมากที่สุดคือ บุคลากร โดยเฉพาะพนักงานขับรถ จึงต้องพิจารณาว่าทำอย่างไรถึงจะใช้น้ำมันเชื้อเพลิงอย่างมีประสิทธิภาพ ซึ่งพนักงานขับรถมีบทบาทสำคัญที่สุด ผู้ประกอบการจำเป็นต้องให้ความรู้  ความเข้าใจ และทักษะการขับรถให้ประหยัด       รู้วิธีการตรวจเช็ครถที่ถูกต้อง และที่สำคัญต้องการมีความระมัดระวังในการขับขี่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831" y="4138748"/>
            <a:ext cx="1744503" cy="2464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031"/>
          <a:stretch/>
        </p:blipFill>
        <p:spPr>
          <a:xfrm>
            <a:off x="2897904" y="4138749"/>
            <a:ext cx="1836925" cy="2464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31" y="3632343"/>
            <a:ext cx="3455198" cy="30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941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1975" y="545214"/>
            <a:ext cx="5181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https://planetcalc.com/917/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514823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" y="0"/>
            <a:ext cx="12041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23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2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" y="0"/>
            <a:ext cx="12024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82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82"/>
            <a:ext cx="12192000" cy="64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41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6"/>
            <a:ext cx="12192000" cy="68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3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0"/>
            <a:ext cx="12180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231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90" y="86143"/>
            <a:ext cx="9047619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43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84"/>
            <a:ext cx="12192000" cy="656283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756647" y="2958353"/>
            <a:ext cx="1425388" cy="278354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06381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984"/>
            <a:ext cx="12192000" cy="56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68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1420</TotalTime>
  <Words>6799</Words>
  <Application>Microsoft Office PowerPoint</Application>
  <PresentationFormat>Widescreen</PresentationFormat>
  <Paragraphs>1845</Paragraphs>
  <Slides>157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9" baseType="lpstr">
      <vt:lpstr>Andalus</vt:lpstr>
      <vt:lpstr>Angsana New</vt:lpstr>
      <vt:lpstr>Arial</vt:lpstr>
      <vt:lpstr>Calibri</vt:lpstr>
      <vt:lpstr>Century Gothic</vt:lpstr>
      <vt:lpstr>Cordia New</vt:lpstr>
      <vt:lpstr>Tahoma</vt:lpstr>
      <vt:lpstr>TH Sarabun New</vt:lpstr>
      <vt:lpstr>TH SarabunPSK</vt:lpstr>
      <vt:lpstr>Wingdings 3</vt:lpstr>
      <vt:lpstr>Ion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Paitoon Sirioran</dc:creator>
  <cp:lastModifiedBy>Paitoon Sirioran</cp:lastModifiedBy>
  <cp:revision>337</cp:revision>
  <dcterms:created xsi:type="dcterms:W3CDTF">2018-11-01T15:18:59Z</dcterms:created>
  <dcterms:modified xsi:type="dcterms:W3CDTF">2020-01-04T12:24:03Z</dcterms:modified>
</cp:coreProperties>
</file>